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sldIdLst>
    <p:sldId id="256" r:id="rId2"/>
    <p:sldId id="300" r:id="rId3"/>
    <p:sldId id="306" r:id="rId4"/>
    <p:sldId id="329" r:id="rId5"/>
    <p:sldId id="332" r:id="rId6"/>
    <p:sldId id="324" r:id="rId7"/>
    <p:sldId id="330" r:id="rId8"/>
    <p:sldId id="331" r:id="rId9"/>
    <p:sldId id="335" r:id="rId10"/>
    <p:sldId id="270" r:id="rId11"/>
    <p:sldId id="257" r:id="rId12"/>
    <p:sldId id="258" r:id="rId13"/>
    <p:sldId id="259" r:id="rId14"/>
    <p:sldId id="261" r:id="rId15"/>
    <p:sldId id="262" r:id="rId16"/>
    <p:sldId id="303" r:id="rId17"/>
    <p:sldId id="304" r:id="rId18"/>
    <p:sldId id="260" r:id="rId19"/>
    <p:sldId id="301" r:id="rId20"/>
    <p:sldId id="295" r:id="rId21"/>
    <p:sldId id="263" r:id="rId22"/>
    <p:sldId id="291" r:id="rId23"/>
    <p:sldId id="264" r:id="rId24"/>
    <p:sldId id="296" r:id="rId25"/>
    <p:sldId id="293" r:id="rId26"/>
    <p:sldId id="292" r:id="rId27"/>
    <p:sldId id="294" r:id="rId28"/>
    <p:sldId id="297" r:id="rId29"/>
    <p:sldId id="305" r:id="rId30"/>
    <p:sldId id="298" r:id="rId31"/>
    <p:sldId id="308" r:id="rId32"/>
    <p:sldId id="265" r:id="rId33"/>
    <p:sldId id="276" r:id="rId34"/>
    <p:sldId id="333" r:id="rId35"/>
    <p:sldId id="316" r:id="rId36"/>
    <p:sldId id="281" r:id="rId37"/>
    <p:sldId id="312" r:id="rId38"/>
    <p:sldId id="317" r:id="rId39"/>
    <p:sldId id="313" r:id="rId40"/>
    <p:sldId id="314" r:id="rId41"/>
    <p:sldId id="323" r:id="rId42"/>
    <p:sldId id="309" r:id="rId43"/>
    <p:sldId id="310" r:id="rId44"/>
    <p:sldId id="279" r:id="rId45"/>
    <p:sldId id="285" r:id="rId46"/>
    <p:sldId id="266" r:id="rId47"/>
    <p:sldId id="322" r:id="rId48"/>
    <p:sldId id="283" r:id="rId49"/>
    <p:sldId id="334" r:id="rId50"/>
    <p:sldId id="336" r:id="rId51"/>
    <p:sldId id="315" r:id="rId52"/>
    <p:sldId id="319" r:id="rId53"/>
    <p:sldId id="318" r:id="rId54"/>
    <p:sldId id="277" r:id="rId55"/>
    <p:sldId id="280" r:id="rId56"/>
    <p:sldId id="320" r:id="rId57"/>
    <p:sldId id="311" r:id="rId58"/>
    <p:sldId id="286" r:id="rId59"/>
    <p:sldId id="289" r:id="rId60"/>
    <p:sldId id="321" r:id="rId61"/>
    <p:sldId id="325" r:id="rId62"/>
    <p:sldId id="290" r:id="rId63"/>
    <p:sldId id="326" r:id="rId64"/>
    <p:sldId id="299" r:id="rId65"/>
    <p:sldId id="327" r:id="rId66"/>
    <p:sldId id="328"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7D9E7C-1225-47EF-9CC9-3E2D93363C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1D4241-C148-4233-BD12-E27B038F00A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8D655-4BDD-4DC8-BA4C-19188D7D1618}" type="datetimeFigureOut">
              <a:rPr lang="en-US" smtClean="0"/>
              <a:t>8/23/2019</a:t>
            </a:fld>
            <a:endParaRPr lang="en-US"/>
          </a:p>
        </p:txBody>
      </p:sp>
      <p:sp>
        <p:nvSpPr>
          <p:cNvPr id="4" name="Slide Image Placeholder 3">
            <a:extLst>
              <a:ext uri="{FF2B5EF4-FFF2-40B4-BE49-F238E27FC236}">
                <a16:creationId xmlns:a16="http://schemas.microsoft.com/office/drawing/2014/main" id="{981E282F-EE59-4DCC-BFF1-92AD757CF5E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46723EE-1B7F-49F3-AFD4-F482621520F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4DF6B3D-D84F-4C74-98FC-A7579EE6018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0DE23AB0-F96F-4FFC-9716-0DBE40D3327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65C5F-06FA-4B5B-A7EA-0C0E7BCA5F6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A763A4B-5BF0-44BD-883A-FA7FE4A6F4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439C08D-6F8C-4D28-9CD9-D75D4093A2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a:extLst>
              <a:ext uri="{FF2B5EF4-FFF2-40B4-BE49-F238E27FC236}">
                <a16:creationId xmlns:a16="http://schemas.microsoft.com/office/drawing/2014/main" id="{67DAFAF2-A340-43FE-BEC7-9BD2D434D7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925E4C4E-FE77-45E2-9504-A01B61ECA101}"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20C672-3430-4C18-8355-6C9913EB4C4D}" type="datetime1">
              <a:rPr lang="en-US" smtClean="0"/>
              <a:t>8/23/2019</a:t>
            </a:fld>
            <a:endParaRPr lang="en-US" dirty="0"/>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2DE1-C72F-43CE-B7C8-F4AF6F509B4D}" type="datetime1">
              <a:rPr lang="en-US" smtClean="0"/>
              <a:t>8/23/2019</a:t>
            </a:fld>
            <a:endParaRPr lang="en-US" dirty="0"/>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0C869-B2CA-4F4F-932C-9B0A0F6F58A0}" type="datetime1">
              <a:rPr lang="en-US" smtClean="0"/>
              <a:t>8/23/2019</a:t>
            </a:fld>
            <a:endParaRPr lang="en-US" dirty="0"/>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DE512B-4240-443B-8924-6FC48DD41693}" type="datetime1">
              <a:rPr lang="en-US" smtClean="0"/>
              <a:t>8/23/2019</a:t>
            </a:fld>
            <a:endParaRPr lang="en-US" dirty="0"/>
          </a:p>
        </p:txBody>
      </p:sp>
      <p:sp>
        <p:nvSpPr>
          <p:cNvPr id="6" name="Footer Placeholder 5"/>
          <p:cNvSpPr>
            <a:spLocks noGrp="1"/>
          </p:cNvSpPr>
          <p:nvPr>
            <p:ph type="ftr" sz="quarter" idx="11"/>
          </p:nvPr>
        </p:nvSpPr>
        <p:spPr/>
        <p:txBody>
          <a:bodyPr/>
          <a:lstStyle/>
          <a:p>
            <a:r>
              <a:rPr lang="en-US"/>
              <a:t>(c) Foresight Science &amp; Technology, 2019</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762870-5771-4823-97D9-3B9F95117B22}" type="datetime1">
              <a:rPr lang="en-US" smtClean="0"/>
              <a:t>8/23/2019</a:t>
            </a:fld>
            <a:endParaRPr lang="en-US" dirty="0"/>
          </a:p>
        </p:txBody>
      </p:sp>
      <p:sp>
        <p:nvSpPr>
          <p:cNvPr id="6" name="Footer Placeholder 5"/>
          <p:cNvSpPr>
            <a:spLocks noGrp="1"/>
          </p:cNvSpPr>
          <p:nvPr>
            <p:ph type="ftr" sz="quarter" idx="11"/>
          </p:nvPr>
        </p:nvSpPr>
        <p:spPr/>
        <p:txBody>
          <a:bodyPr/>
          <a:lstStyle/>
          <a:p>
            <a:r>
              <a:rPr lang="en-US"/>
              <a:t>(c) Foresight Science &amp; Technology, 2019</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3DBC223-3D84-4BA3-8F00-D54D91BDE1E0}" type="datetime1">
              <a:rPr lang="en-US" smtClean="0"/>
              <a:t>8/23/2019</a:t>
            </a:fld>
            <a:endParaRPr lang="en-US" dirty="0"/>
          </a:p>
        </p:txBody>
      </p:sp>
      <p:sp>
        <p:nvSpPr>
          <p:cNvPr id="6" name="Footer Placeholder 5"/>
          <p:cNvSpPr>
            <a:spLocks noGrp="1"/>
          </p:cNvSpPr>
          <p:nvPr>
            <p:ph type="ftr" sz="quarter" idx="11"/>
          </p:nvPr>
        </p:nvSpPr>
        <p:spPr/>
        <p:txBody>
          <a:bodyPr/>
          <a:lstStyle/>
          <a:p>
            <a:r>
              <a:rPr lang="en-US"/>
              <a:t>(c) Foresight Science &amp; Technology, 2019</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24FEF-E164-41FE-BDA6-5557AA889679}" type="datetime1">
              <a:rPr lang="en-US" smtClean="0"/>
              <a:t>8/23/2019</a:t>
            </a:fld>
            <a:endParaRPr lang="en-US" dirty="0"/>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128E4-A054-45CE-9867-A447FC502E45}" type="datetime1">
              <a:rPr lang="en-US" smtClean="0"/>
              <a:t>8/23/2019</a:t>
            </a:fld>
            <a:endParaRPr lang="en-US" dirty="0"/>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4"/>
          </p:nvPr>
        </p:nvSpPr>
        <p:spPr>
          <a:xfrm>
            <a:off x="6197600" y="2438400"/>
            <a:ext cx="4165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smtClean="0"/>
            </a:lvl1pPr>
          </a:lstStyle>
          <a:p>
            <a:pPr>
              <a:defRPr/>
            </a:pPr>
            <a:fld id="{6C4FD551-9FBC-496C-B16F-B1CCF5358622}" type="datetime1">
              <a:rPr lang="en-US" smtClean="0"/>
              <a:t>8/23/2019</a:t>
            </a:fld>
            <a:endParaRPr lang="en-US"/>
          </a:p>
        </p:txBody>
      </p:sp>
      <p:sp>
        <p:nvSpPr>
          <p:cNvPr id="7" name="Footer Placeholder 5"/>
          <p:cNvSpPr>
            <a:spLocks noGrp="1"/>
          </p:cNvSpPr>
          <p:nvPr>
            <p:ph type="ftr" sz="quarter" idx="16"/>
          </p:nvPr>
        </p:nvSpPr>
        <p:spPr/>
        <p:txBody>
          <a:bodyPr/>
          <a:lstStyle>
            <a:lvl1pPr>
              <a:defRPr/>
            </a:lvl1pPr>
          </a:lstStyle>
          <a:p>
            <a:pPr>
              <a:defRPr/>
            </a:pPr>
            <a:r>
              <a:rPr lang="en-US"/>
              <a:t>(c) Foresight Science &amp; Technology, 2019</a:t>
            </a:r>
          </a:p>
        </p:txBody>
      </p:sp>
      <p:sp>
        <p:nvSpPr>
          <p:cNvPr id="8" name="Slide Number Placeholder 6"/>
          <p:cNvSpPr>
            <a:spLocks noGrp="1"/>
          </p:cNvSpPr>
          <p:nvPr>
            <p:ph type="sldNum" sz="quarter" idx="17"/>
          </p:nvPr>
        </p:nvSpPr>
        <p:spPr/>
        <p:txBody>
          <a:bodyPr/>
          <a:lstStyle>
            <a:lvl1pPr>
              <a:defRPr/>
            </a:lvl1pPr>
          </a:lstStyle>
          <a:p>
            <a:pPr>
              <a:defRPr/>
            </a:pPr>
            <a:fld id="{A5D1A882-9F0D-4715-BB2D-67ADD17C3A00}" type="slidenum">
              <a:rPr lang="en-US"/>
              <a:pPr>
                <a:defRPr/>
              </a:pPr>
              <a:t>‹#›</a:t>
            </a:fld>
            <a:endParaRPr lang="en-US"/>
          </a:p>
        </p:txBody>
      </p:sp>
    </p:spTree>
    <p:extLst>
      <p:ext uri="{BB962C8B-B14F-4D97-AF65-F5344CB8AC3E}">
        <p14:creationId xmlns:p14="http://schemas.microsoft.com/office/powerpoint/2010/main" val="387153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C57CB-4411-4BDF-8015-1413CA0C1ECD}" type="datetime1">
              <a:rPr lang="en-US" smtClean="0"/>
              <a:t>8/23/2019</a:t>
            </a:fld>
            <a:endParaRPr lang="en-US" dirty="0"/>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C073C-0C4F-4806-BD59-142C67BC1A9C}" type="datetime1">
              <a:rPr lang="en-US" smtClean="0"/>
              <a:t>8/23/2019</a:t>
            </a:fld>
            <a:endParaRPr lang="en-US" dirty="0"/>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02E415-56C5-4310-8625-F48C6AC4BA17}" type="datetime1">
              <a:rPr lang="en-US" smtClean="0"/>
              <a:t>8/23/2019</a:t>
            </a:fld>
            <a:endParaRPr lang="en-US" dirty="0"/>
          </a:p>
        </p:txBody>
      </p:sp>
      <p:sp>
        <p:nvSpPr>
          <p:cNvPr id="6" name="Footer Placeholder 5"/>
          <p:cNvSpPr>
            <a:spLocks noGrp="1"/>
          </p:cNvSpPr>
          <p:nvPr>
            <p:ph type="ftr" sz="quarter" idx="11"/>
          </p:nvPr>
        </p:nvSpPr>
        <p:spPr/>
        <p:txBody>
          <a:bodyPr/>
          <a:lstStyle/>
          <a:p>
            <a:r>
              <a:rPr lang="en-US"/>
              <a:t>(c) Foresight Science &amp; Technology, 2019</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A4323-C6EF-4AD0-A68C-D7F0CBB2D243}" type="datetime1">
              <a:rPr lang="en-US" smtClean="0"/>
              <a:t>8/23/2019</a:t>
            </a:fld>
            <a:endParaRPr lang="en-US" dirty="0"/>
          </a:p>
        </p:txBody>
      </p:sp>
      <p:sp>
        <p:nvSpPr>
          <p:cNvPr id="8" name="Footer Placeholder 7"/>
          <p:cNvSpPr>
            <a:spLocks noGrp="1"/>
          </p:cNvSpPr>
          <p:nvPr>
            <p:ph type="ftr" sz="quarter" idx="11"/>
          </p:nvPr>
        </p:nvSpPr>
        <p:spPr/>
        <p:txBody>
          <a:bodyPr/>
          <a:lstStyle/>
          <a:p>
            <a:r>
              <a:rPr lang="en-US"/>
              <a:t>(c) Foresight Science &amp; Technology, 2019</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A6E276-453E-4E47-BC83-ABC4439A09F2}" type="datetime1">
              <a:rPr lang="en-US" smtClean="0"/>
              <a:t>8/23/2019</a:t>
            </a:fld>
            <a:endParaRPr lang="en-US" dirty="0"/>
          </a:p>
        </p:txBody>
      </p:sp>
      <p:sp>
        <p:nvSpPr>
          <p:cNvPr id="4" name="Footer Placeholder 3"/>
          <p:cNvSpPr>
            <a:spLocks noGrp="1"/>
          </p:cNvSpPr>
          <p:nvPr>
            <p:ph type="ftr" sz="quarter" idx="11"/>
          </p:nvPr>
        </p:nvSpPr>
        <p:spPr/>
        <p:txBody>
          <a:bodyPr/>
          <a:lstStyle/>
          <a:p>
            <a:r>
              <a:rPr lang="en-US"/>
              <a:t>(c) Foresight Science &amp; Technology, 2019</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5652F-0F70-4F50-B46A-492D89A8DACF}" type="datetime1">
              <a:rPr lang="en-US" smtClean="0"/>
              <a:t>8/23/2019</a:t>
            </a:fld>
            <a:endParaRPr lang="en-US" dirty="0"/>
          </a:p>
        </p:txBody>
      </p:sp>
      <p:sp>
        <p:nvSpPr>
          <p:cNvPr id="3" name="Footer Placeholder 2"/>
          <p:cNvSpPr>
            <a:spLocks noGrp="1"/>
          </p:cNvSpPr>
          <p:nvPr>
            <p:ph type="ftr" sz="quarter" idx="11"/>
          </p:nvPr>
        </p:nvSpPr>
        <p:spPr/>
        <p:txBody>
          <a:bodyPr/>
          <a:lstStyle/>
          <a:p>
            <a:r>
              <a:rPr lang="en-US"/>
              <a:t>(c) Foresight Science &amp; Technology, 2019</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3F3531-33C1-4696-9BE0-5E84876A94B4}" type="datetime1">
              <a:rPr lang="en-US" smtClean="0"/>
              <a:t>8/23/2019</a:t>
            </a:fld>
            <a:endParaRPr lang="en-US" dirty="0"/>
          </a:p>
        </p:txBody>
      </p:sp>
      <p:sp>
        <p:nvSpPr>
          <p:cNvPr id="6" name="Footer Placeholder 5"/>
          <p:cNvSpPr>
            <a:spLocks noGrp="1"/>
          </p:cNvSpPr>
          <p:nvPr>
            <p:ph type="ftr" sz="quarter" idx="11"/>
          </p:nvPr>
        </p:nvSpPr>
        <p:spPr/>
        <p:txBody>
          <a:bodyPr/>
          <a:lstStyle/>
          <a:p>
            <a:r>
              <a:rPr lang="en-US"/>
              <a:t>(c) Foresight Science &amp; Technology, 2019</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9B057-EB92-4CE8-962D-22C06D4E3638}" type="datetime1">
              <a:rPr lang="en-US" smtClean="0"/>
              <a:t>8/23/2019</a:t>
            </a:fld>
            <a:endParaRPr lang="en-US" dirty="0"/>
          </a:p>
        </p:txBody>
      </p:sp>
      <p:sp>
        <p:nvSpPr>
          <p:cNvPr id="6" name="Footer Placeholder 5"/>
          <p:cNvSpPr>
            <a:spLocks noGrp="1"/>
          </p:cNvSpPr>
          <p:nvPr>
            <p:ph type="ftr" sz="quarter" idx="11"/>
          </p:nvPr>
        </p:nvSpPr>
        <p:spPr/>
        <p:txBody>
          <a:bodyPr/>
          <a:lstStyle/>
          <a:p>
            <a:r>
              <a:rPr lang="en-US"/>
              <a:t>(c) Foresight Science &amp; Technology, 2019</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657289-2049-43FD-8426-C80805F41045}" type="datetime1">
              <a:rPr lang="en-US" smtClean="0"/>
              <a:t>8/23/2019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 Foresight Science &amp; Technology, 2019</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g" /><Relationship Id="rId1" Type="http://schemas.openxmlformats.org/officeDocument/2006/relationships/slideLayout" Target="../slideLayouts/slideLayout2.xml" /><Relationship Id="rId4" Type="http://schemas.openxmlformats.org/officeDocument/2006/relationships/image" Target="../media/image9.jpg" /></Relationships>
</file>

<file path=ppt/slides/_rels/slide13.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8.sv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20.wmf" /><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3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6.xml" /><Relationship Id="rId1" Type="http://schemas.openxmlformats.org/officeDocument/2006/relationships/vmlDrawing" Target="../drawings/vmlDrawing1.vml" /><Relationship Id="rId5" Type="http://schemas.openxmlformats.org/officeDocument/2006/relationships/image" Target="../media/image22.wmf" /><Relationship Id="rId4" Type="http://schemas.openxmlformats.org/officeDocument/2006/relationships/oleObject" Target="../embeddings/oleObject1.bin" /></Relationships>
</file>

<file path=ppt/slides/_rels/slide34.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6.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8.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6.xml" /></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 /><Relationship Id="rId7" Type="http://schemas.openxmlformats.org/officeDocument/2006/relationships/image" Target="../media/image29.jpeg" /><Relationship Id="rId2" Type="http://schemas.openxmlformats.org/officeDocument/2006/relationships/slideLayout" Target="../slideLayouts/slideLayout2.xml" /><Relationship Id="rId1" Type="http://schemas.openxmlformats.org/officeDocument/2006/relationships/vmlDrawing" Target="../drawings/vmlDrawing2.vml" /><Relationship Id="rId6" Type="http://schemas.openxmlformats.org/officeDocument/2006/relationships/image" Target="../media/image28.jpeg" /><Relationship Id="rId5" Type="http://schemas.openxmlformats.org/officeDocument/2006/relationships/image" Target="../media/image27.png" /><Relationship Id="rId4" Type="http://schemas.openxmlformats.org/officeDocument/2006/relationships/oleObject" Target="../embeddings/oleObject2.bin" /></Relationships>
</file>

<file path=ppt/slides/_rels/slide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31.wmf" /><Relationship Id="rId2" Type="http://schemas.openxmlformats.org/officeDocument/2006/relationships/notesSlide" Target="../notesSlides/notesSlide6.xml" /><Relationship Id="rId1" Type="http://schemas.openxmlformats.org/officeDocument/2006/relationships/slideLayout" Target="../slideLayouts/slideLayout6.xml" /><Relationship Id="rId4" Type="http://schemas.openxmlformats.org/officeDocument/2006/relationships/image" Target="../media/image32.wmf"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 /><Relationship Id="rId2" Type="http://schemas.openxmlformats.org/officeDocument/2006/relationships/slideLayout" Target="../slideLayouts/slideLayout2.xml" /><Relationship Id="rId1" Type="http://schemas.openxmlformats.org/officeDocument/2006/relationships/vmlDrawing" Target="../drawings/vmlDrawing3.vml" /><Relationship Id="rId4" Type="http://schemas.openxmlformats.org/officeDocument/2006/relationships/image" Target="../media/image34.emf"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35.jp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6.xml" /><Relationship Id="rId1" Type="http://schemas.openxmlformats.org/officeDocument/2006/relationships/vmlDrawing" Target="../drawings/vmlDrawing4.vml" /><Relationship Id="rId5" Type="http://schemas.openxmlformats.org/officeDocument/2006/relationships/image" Target="../media/image36.emf" /><Relationship Id="rId4" Type="http://schemas.openxmlformats.org/officeDocument/2006/relationships/oleObject" Target="../embeddings/oleObject4.bin" /></Relationships>
</file>

<file path=ppt/slides/_rels/slide52.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image" Target="../media/image37.png" /><Relationship Id="rId1" Type="http://schemas.openxmlformats.org/officeDocument/2006/relationships/slideLayout" Target="../slideLayouts/slideLayout6.xml" /></Relationships>
</file>

<file path=ppt/slides/_rels/slide53.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image" Target="../media/image42.png" /><Relationship Id="rId1" Type="http://schemas.openxmlformats.org/officeDocument/2006/relationships/slideLayout" Target="../slideLayouts/slideLayout6.xml" /></Relationships>
</file>

<file path=ppt/slides/_rels/slide56.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4.png" /><Relationship Id="rId1" Type="http://schemas.openxmlformats.org/officeDocument/2006/relationships/slideLayout" Target="../slideLayouts/slideLayout6.xml" /><Relationship Id="rId4" Type="http://schemas.openxmlformats.org/officeDocument/2006/relationships/image" Target="../media/image46.png" /></Relationships>
</file>

<file path=ppt/slides/_rels/slide57.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5.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9.xml.rels><?xml version="1.0" encoding="UTF-8" standalone="yes"?>
<Relationships xmlns="http://schemas.openxmlformats.org/package/2006/relationships"><Relationship Id="rId3" Type="http://schemas.openxmlformats.org/officeDocument/2006/relationships/image" Target="../media/image49.png" /><Relationship Id="rId2" Type="http://schemas.openxmlformats.org/officeDocument/2006/relationships/image" Target="../media/image48.pn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 /><Relationship Id="rId2" Type="http://schemas.openxmlformats.org/officeDocument/2006/relationships/slideLayout" Target="../slideLayouts/slideLayout2.xml" /><Relationship Id="rId1" Type="http://schemas.openxmlformats.org/officeDocument/2006/relationships/vmlDrawing" Target="../drawings/vmlDrawing5.vml" /><Relationship Id="rId5" Type="http://schemas.openxmlformats.org/officeDocument/2006/relationships/hyperlink" Target="http://www.puc-rio.br/marco.ind/" TargetMode="External" /><Relationship Id="rId4" Type="http://schemas.openxmlformats.org/officeDocument/2006/relationships/image" Target="../media/image50.png" /></Relationships>
</file>

<file path=ppt/slides/_rels/slide62.xml.rels><?xml version="1.0" encoding="UTF-8" standalone="yes"?>
<Relationships xmlns="http://schemas.openxmlformats.org/package/2006/relationships"><Relationship Id="rId2" Type="http://schemas.openxmlformats.org/officeDocument/2006/relationships/image" Target="../media/image51.png" /><Relationship Id="rId1" Type="http://schemas.openxmlformats.org/officeDocument/2006/relationships/slideLayout" Target="../slideLayouts/slideLayout6.xml" /></Relationships>
</file>

<file path=ppt/slides/_rels/slide63.xml.rels><?xml version="1.0" encoding="UTF-8" standalone="yes"?>
<Relationships xmlns="http://schemas.openxmlformats.org/package/2006/relationships"><Relationship Id="rId2" Type="http://schemas.openxmlformats.org/officeDocument/2006/relationships/image" Target="../media/image52.png" /><Relationship Id="rId1" Type="http://schemas.openxmlformats.org/officeDocument/2006/relationships/slideLayout" Target="../slideLayouts/slideLayout6.xml" /></Relationships>
</file>

<file path=ppt/slides/_rels/slide64.xml.rels><?xml version="1.0" encoding="UTF-8" standalone="yes"?>
<Relationships xmlns="http://schemas.openxmlformats.org/package/2006/relationships"><Relationship Id="rId2" Type="http://schemas.openxmlformats.org/officeDocument/2006/relationships/image" Target="../media/image53.png"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57A2-F200-4B07-B10A-CD538E6EAA1A}"/>
              </a:ext>
            </a:extLst>
          </p:cNvPr>
          <p:cNvSpPr>
            <a:spLocks noGrp="1"/>
          </p:cNvSpPr>
          <p:nvPr>
            <p:ph type="ctrTitle"/>
          </p:nvPr>
        </p:nvSpPr>
        <p:spPr/>
        <p:txBody>
          <a:bodyPr>
            <a:normAutofit/>
          </a:bodyPr>
          <a:lstStyle/>
          <a:p>
            <a:r>
              <a:rPr lang="en-US" b="1" dirty="0"/>
              <a:t>Valuation: Tips and Tricks and Big Money</a:t>
            </a:r>
            <a:r>
              <a:rPr lang="en-US" dirty="0"/>
              <a:t> </a:t>
            </a:r>
          </a:p>
        </p:txBody>
      </p:sp>
      <p:sp>
        <p:nvSpPr>
          <p:cNvPr id="3" name="Subtitle 2">
            <a:extLst>
              <a:ext uri="{FF2B5EF4-FFF2-40B4-BE49-F238E27FC236}">
                <a16:creationId xmlns:a16="http://schemas.microsoft.com/office/drawing/2014/main" id="{BB457EF4-350D-4A1F-B3EC-79529C68D5EC}"/>
              </a:ext>
            </a:extLst>
          </p:cNvPr>
          <p:cNvSpPr>
            <a:spLocks noGrp="1"/>
          </p:cNvSpPr>
          <p:nvPr>
            <p:ph type="subTitle" idx="1"/>
          </p:nvPr>
        </p:nvSpPr>
        <p:spPr/>
        <p:txBody>
          <a:bodyPr>
            <a:normAutofit lnSpcReduction="10000"/>
          </a:bodyPr>
          <a:lstStyle/>
          <a:p>
            <a:r>
              <a:rPr lang="en-US" dirty="0"/>
              <a:t>Phyllis Leah Speser, J.D., Ph.D.</a:t>
            </a:r>
          </a:p>
          <a:p>
            <a:r>
              <a:rPr lang="en-US" dirty="0"/>
              <a:t>Foresight Science &amp; Technology</a:t>
            </a:r>
          </a:p>
          <a:p>
            <a:r>
              <a:rPr lang="en-US" dirty="0" err="1"/>
              <a:t>www,ForesightST.com</a:t>
            </a:r>
            <a:endParaRPr lang="en-US" dirty="0"/>
          </a:p>
        </p:txBody>
      </p:sp>
      <p:sp>
        <p:nvSpPr>
          <p:cNvPr id="4" name="Footer Placeholder 3">
            <a:extLst>
              <a:ext uri="{FF2B5EF4-FFF2-40B4-BE49-F238E27FC236}">
                <a16:creationId xmlns:a16="http://schemas.microsoft.com/office/drawing/2014/main" id="{2B3EC3C1-1318-495F-90CA-FDEE1EB4E8B4}"/>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36DF9B89-9379-48E0-9E8D-72931077932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83872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14" descr="Light vertical">
            <a:extLst>
              <a:ext uri="{FF2B5EF4-FFF2-40B4-BE49-F238E27FC236}">
                <a16:creationId xmlns:a16="http://schemas.microsoft.com/office/drawing/2014/main" id="{1D1ACA21-CEEA-45C8-B20B-37AB2AC445A1}"/>
              </a:ext>
            </a:extLst>
          </p:cNvPr>
          <p:cNvSpPr>
            <a:spLocks/>
          </p:cNvSpPr>
          <p:nvPr/>
        </p:nvSpPr>
        <p:spPr bwMode="auto">
          <a:xfrm rot="9045716">
            <a:off x="4852989" y="3525838"/>
            <a:ext cx="1971675" cy="1662112"/>
          </a:xfrm>
          <a:custGeom>
            <a:avLst/>
            <a:gdLst>
              <a:gd name="T0" fmla="*/ 0 w 336"/>
              <a:gd name="T1" fmla="*/ 2147483647 h 288"/>
              <a:gd name="T2" fmla="*/ 2147483647 w 336"/>
              <a:gd name="T3" fmla="*/ 2147483647 h 288"/>
              <a:gd name="T4" fmla="*/ 0 w 336"/>
              <a:gd name="T5" fmla="*/ 0 h 288"/>
              <a:gd name="T6" fmla="*/ 0 w 336"/>
              <a:gd name="T7" fmla="*/ 2147483647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336" y="144"/>
                </a:lnTo>
                <a:lnTo>
                  <a:pt x="0" y="0"/>
                </a:lnTo>
                <a:lnTo>
                  <a:pt x="0" y="288"/>
                </a:lnTo>
                <a:close/>
              </a:path>
            </a:pathLst>
          </a:custGeom>
          <a:pattFill prst="ltVert">
            <a:fgClr>
              <a:schemeClr val="tx1"/>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29" name="Straight Connector 28">
            <a:extLst>
              <a:ext uri="{FF2B5EF4-FFF2-40B4-BE49-F238E27FC236}">
                <a16:creationId xmlns:a16="http://schemas.microsoft.com/office/drawing/2014/main" id="{F2EF17AD-D392-4EDE-B027-C598210CBCDA}"/>
              </a:ext>
            </a:extLst>
          </p:cNvPr>
          <p:cNvCxnSpPr/>
          <p:nvPr/>
        </p:nvCxnSpPr>
        <p:spPr>
          <a:xfrm>
            <a:off x="2209800" y="2971800"/>
            <a:ext cx="69342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532" name="Footer Placeholder 2">
            <a:extLst>
              <a:ext uri="{FF2B5EF4-FFF2-40B4-BE49-F238E27FC236}">
                <a16:creationId xmlns:a16="http://schemas.microsoft.com/office/drawing/2014/main" id="{2AF268A5-AF12-4612-913E-E063B61D6E9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029" altLang="en-US">
                <a:solidFill>
                  <a:srgbClr val="0070C0"/>
                </a:solidFill>
              </a:rPr>
              <a:t>(c) Foresight Science &amp; Technology  www.ForesightST.com</a:t>
            </a:r>
            <a:endParaRPr lang="en-US" altLang="en-US">
              <a:solidFill>
                <a:srgbClr val="0070C0"/>
              </a:solidFill>
            </a:endParaRPr>
          </a:p>
        </p:txBody>
      </p:sp>
      <p:sp>
        <p:nvSpPr>
          <p:cNvPr id="22533" name="Slide Number Placeholder 3">
            <a:extLst>
              <a:ext uri="{FF2B5EF4-FFF2-40B4-BE49-F238E27FC236}">
                <a16:creationId xmlns:a16="http://schemas.microsoft.com/office/drawing/2014/main" id="{5D820BB2-C9C5-4DA3-B47E-B2121B7984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7FF6E652-DB9C-4A73-9C55-0BC55BF3A96A}" type="slidenum">
              <a:rPr lang="en-US" altLang="en-US">
                <a:solidFill>
                  <a:srgbClr val="000000"/>
                </a:solidFill>
              </a:rPr>
              <a:pPr/>
              <a:t>10</a:t>
            </a:fld>
            <a:endParaRPr lang="en-US" altLang="en-US">
              <a:solidFill>
                <a:srgbClr val="000000"/>
              </a:solidFill>
            </a:endParaRPr>
          </a:p>
        </p:txBody>
      </p:sp>
      <p:sp>
        <p:nvSpPr>
          <p:cNvPr id="22534" name="Text Box 4">
            <a:extLst>
              <a:ext uri="{FF2B5EF4-FFF2-40B4-BE49-F238E27FC236}">
                <a16:creationId xmlns:a16="http://schemas.microsoft.com/office/drawing/2014/main" id="{AB388C1C-6D65-431C-945A-18A170742C8E}"/>
              </a:ext>
            </a:extLst>
          </p:cNvPr>
          <p:cNvSpPr txBox="1">
            <a:spLocks noChangeArrowheads="1"/>
          </p:cNvSpPr>
          <p:nvPr/>
        </p:nvSpPr>
        <p:spPr bwMode="auto">
          <a:xfrm>
            <a:off x="4876801" y="1766889"/>
            <a:ext cx="1082675" cy="3208337"/>
          </a:xfrm>
          <a:prstGeom prst="rect">
            <a:avLst/>
          </a:prstGeom>
          <a:noFill/>
          <a:ln w="1270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a:r>
              <a:rPr lang="en-US" altLang="en-US" sz="1200" dirty="0">
                <a:latin typeface="Times New Roman" panose="02020603050405020304" pitchFamily="18" charset="0"/>
              </a:rPr>
              <a:t>Past</a:t>
            </a:r>
          </a:p>
          <a:p>
            <a:pPr algn="ctr"/>
            <a:endParaRPr lang="en-US" altLang="en-US" sz="1200" b="1"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p:txBody>
      </p:sp>
      <p:sp>
        <p:nvSpPr>
          <p:cNvPr id="22535" name="Text Box 5">
            <a:extLst>
              <a:ext uri="{FF2B5EF4-FFF2-40B4-BE49-F238E27FC236}">
                <a16:creationId xmlns:a16="http://schemas.microsoft.com/office/drawing/2014/main" id="{75824801-FDDE-4C2D-92DA-4BAA0027B19A}"/>
              </a:ext>
            </a:extLst>
          </p:cNvPr>
          <p:cNvSpPr txBox="1">
            <a:spLocks noChangeArrowheads="1"/>
          </p:cNvSpPr>
          <p:nvPr/>
        </p:nvSpPr>
        <p:spPr bwMode="auto">
          <a:xfrm>
            <a:off x="5937251" y="1766889"/>
            <a:ext cx="1082675" cy="3208337"/>
          </a:xfrm>
          <a:prstGeom prst="rect">
            <a:avLst/>
          </a:prstGeom>
          <a:noFill/>
          <a:ln w="1270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a:r>
              <a:rPr lang="en-US" altLang="en-US" sz="1200" dirty="0">
                <a:latin typeface="Times New Roman" panose="02020603050405020304" pitchFamily="18" charset="0"/>
              </a:rPr>
              <a:t>Present</a:t>
            </a: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a:p>
            <a:pPr algn="ctr"/>
            <a:endParaRPr lang="en-US" altLang="en-US" sz="1200" b="1" u="sng" dirty="0">
              <a:latin typeface="Times New Roman" panose="02020603050405020304" pitchFamily="18" charset="0"/>
            </a:endParaRPr>
          </a:p>
        </p:txBody>
      </p:sp>
      <p:sp>
        <p:nvSpPr>
          <p:cNvPr id="22536" name="Text Box 6">
            <a:extLst>
              <a:ext uri="{FF2B5EF4-FFF2-40B4-BE49-F238E27FC236}">
                <a16:creationId xmlns:a16="http://schemas.microsoft.com/office/drawing/2014/main" id="{6D50E391-2CE6-4628-A938-28FE221FF4C4}"/>
              </a:ext>
            </a:extLst>
          </p:cNvPr>
          <p:cNvSpPr txBox="1">
            <a:spLocks noChangeArrowheads="1"/>
          </p:cNvSpPr>
          <p:nvPr/>
        </p:nvSpPr>
        <p:spPr bwMode="auto">
          <a:xfrm>
            <a:off x="7004051" y="1766889"/>
            <a:ext cx="1082675" cy="3208337"/>
          </a:xfrm>
          <a:prstGeom prst="rect">
            <a:avLst/>
          </a:prstGeom>
          <a:noFill/>
          <a:ln w="1270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a:r>
              <a:rPr lang="en-US" altLang="en-US" sz="1200">
                <a:latin typeface="Times New Roman" panose="02020603050405020304" pitchFamily="18" charset="0"/>
              </a:rPr>
              <a:t>Future</a:t>
            </a: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p:txBody>
      </p:sp>
      <p:sp>
        <p:nvSpPr>
          <p:cNvPr id="22537" name="Text Box 33">
            <a:extLst>
              <a:ext uri="{FF2B5EF4-FFF2-40B4-BE49-F238E27FC236}">
                <a16:creationId xmlns:a16="http://schemas.microsoft.com/office/drawing/2014/main" id="{0CAEC8AD-7ED2-46B3-97D6-2C704389E6F9}"/>
              </a:ext>
            </a:extLst>
          </p:cNvPr>
          <p:cNvSpPr txBox="1">
            <a:spLocks noChangeArrowheads="1"/>
          </p:cNvSpPr>
          <p:nvPr/>
        </p:nvSpPr>
        <p:spPr bwMode="auto">
          <a:xfrm>
            <a:off x="4156075" y="1676400"/>
            <a:ext cx="596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i="1"/>
              <a:t>High</a:t>
            </a:r>
          </a:p>
        </p:txBody>
      </p:sp>
      <p:sp>
        <p:nvSpPr>
          <p:cNvPr id="22538" name="Text Box 34">
            <a:extLst>
              <a:ext uri="{FF2B5EF4-FFF2-40B4-BE49-F238E27FC236}">
                <a16:creationId xmlns:a16="http://schemas.microsoft.com/office/drawing/2014/main" id="{5B7D3A8C-D08C-4B5C-9506-1F717EF08DEC}"/>
              </a:ext>
            </a:extLst>
          </p:cNvPr>
          <p:cNvSpPr txBox="1">
            <a:spLocks noChangeArrowheads="1"/>
          </p:cNvSpPr>
          <p:nvPr/>
        </p:nvSpPr>
        <p:spPr bwMode="auto">
          <a:xfrm>
            <a:off x="4232275" y="4891088"/>
            <a:ext cx="523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i="1"/>
              <a:t>Low</a:t>
            </a:r>
          </a:p>
        </p:txBody>
      </p:sp>
      <p:cxnSp>
        <p:nvCxnSpPr>
          <p:cNvPr id="24" name="Straight Connector 23">
            <a:extLst>
              <a:ext uri="{FF2B5EF4-FFF2-40B4-BE49-F238E27FC236}">
                <a16:creationId xmlns:a16="http://schemas.microsoft.com/office/drawing/2014/main" id="{D505859F-70DA-40FB-B505-C340CD4FEAC2}"/>
              </a:ext>
            </a:extLst>
          </p:cNvPr>
          <p:cNvCxnSpPr/>
          <p:nvPr/>
        </p:nvCxnSpPr>
        <p:spPr>
          <a:xfrm>
            <a:off x="2590800" y="3886200"/>
            <a:ext cx="693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40873FD-7A96-493E-89AF-41E5F5A35581}"/>
              </a:ext>
            </a:extLst>
          </p:cNvPr>
          <p:cNvSpPr/>
          <p:nvPr/>
        </p:nvSpPr>
        <p:spPr>
          <a:xfrm>
            <a:off x="7848601" y="2057400"/>
            <a:ext cx="2971799" cy="40011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Price a Venture</a:t>
            </a:r>
          </a:p>
        </p:txBody>
      </p:sp>
      <p:sp>
        <p:nvSpPr>
          <p:cNvPr id="26" name="Rectangle 25">
            <a:extLst>
              <a:ext uri="{FF2B5EF4-FFF2-40B4-BE49-F238E27FC236}">
                <a16:creationId xmlns:a16="http://schemas.microsoft.com/office/drawing/2014/main" id="{A5E60E82-2D0B-4018-869D-021DB8866D8B}"/>
              </a:ext>
            </a:extLst>
          </p:cNvPr>
          <p:cNvSpPr/>
          <p:nvPr/>
        </p:nvSpPr>
        <p:spPr>
          <a:xfrm>
            <a:off x="7848601" y="2895600"/>
            <a:ext cx="297179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License </a:t>
            </a:r>
          </a:p>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 Alliance</a:t>
            </a:r>
          </a:p>
        </p:txBody>
      </p:sp>
      <p:sp>
        <p:nvSpPr>
          <p:cNvPr id="27" name="Rectangle 26">
            <a:extLst>
              <a:ext uri="{FF2B5EF4-FFF2-40B4-BE49-F238E27FC236}">
                <a16:creationId xmlns:a16="http://schemas.microsoft.com/office/drawing/2014/main" id="{574EBDF2-9982-434B-89CB-B00B9B2D9DD2}"/>
              </a:ext>
            </a:extLst>
          </p:cNvPr>
          <p:cNvSpPr/>
          <p:nvPr/>
        </p:nvSpPr>
        <p:spPr>
          <a:xfrm>
            <a:off x="7848601" y="3810000"/>
            <a:ext cx="2971799" cy="16312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Sell to Inventor,</a:t>
            </a:r>
          </a:p>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Abandon,</a:t>
            </a:r>
            <a:b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 Assign for</a:t>
            </a:r>
            <a:b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anti-Patent Troll </a:t>
            </a:r>
            <a:b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use</a:t>
            </a:r>
          </a:p>
        </p:txBody>
      </p:sp>
      <p:sp>
        <p:nvSpPr>
          <p:cNvPr id="31" name="Title 30">
            <a:extLst>
              <a:ext uri="{FF2B5EF4-FFF2-40B4-BE49-F238E27FC236}">
                <a16:creationId xmlns:a16="http://schemas.microsoft.com/office/drawing/2014/main" id="{7A849BDD-992E-4DC4-BDA2-3DA13B512069}"/>
              </a:ext>
            </a:extLst>
          </p:cNvPr>
          <p:cNvSpPr>
            <a:spLocks noGrp="1"/>
          </p:cNvSpPr>
          <p:nvPr>
            <p:ph type="title"/>
          </p:nvPr>
        </p:nvSpPr>
        <p:spPr>
          <a:xfrm>
            <a:off x="2589212" y="433500"/>
            <a:ext cx="8911687" cy="1280890"/>
          </a:xfrm>
        </p:spPr>
        <p:txBody>
          <a:bodyPr/>
          <a:lstStyle/>
          <a:p>
            <a:pPr>
              <a:defRPr/>
            </a:pPr>
            <a:r>
              <a:rPr lang="en-US" dirty="0"/>
              <a:t>The method of valuation we do reflects the reason for doing it</a:t>
            </a:r>
          </a:p>
        </p:txBody>
      </p:sp>
      <p:sp>
        <p:nvSpPr>
          <p:cNvPr id="22544" name="Date Placeholder 15">
            <a:extLst>
              <a:ext uri="{FF2B5EF4-FFF2-40B4-BE49-F238E27FC236}">
                <a16:creationId xmlns:a16="http://schemas.microsoft.com/office/drawing/2014/main" id="{D05488E4-58D5-46C2-AB6C-B9B2A7C04EE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December 8, 2009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7010-515B-42CA-B025-321947A5CB47}"/>
              </a:ext>
            </a:extLst>
          </p:cNvPr>
          <p:cNvSpPr>
            <a:spLocks noGrp="1"/>
          </p:cNvSpPr>
          <p:nvPr>
            <p:ph type="title"/>
          </p:nvPr>
        </p:nvSpPr>
        <p:spPr/>
        <p:txBody>
          <a:bodyPr/>
          <a:lstStyle/>
          <a:p>
            <a:r>
              <a:rPr lang="en-US" dirty="0"/>
              <a:t>The basis of value is utility</a:t>
            </a:r>
          </a:p>
        </p:txBody>
      </p:sp>
      <p:sp>
        <p:nvSpPr>
          <p:cNvPr id="3" name="Content Placeholder 2">
            <a:extLst>
              <a:ext uri="{FF2B5EF4-FFF2-40B4-BE49-F238E27FC236}">
                <a16:creationId xmlns:a16="http://schemas.microsoft.com/office/drawing/2014/main" id="{6D9B5781-EDB7-4BA9-AA92-018149B9EFF3}"/>
              </a:ext>
            </a:extLst>
          </p:cNvPr>
          <p:cNvSpPr>
            <a:spLocks noGrp="1"/>
          </p:cNvSpPr>
          <p:nvPr>
            <p:ph idx="1"/>
          </p:nvPr>
        </p:nvSpPr>
        <p:spPr>
          <a:xfrm>
            <a:off x="2751840" y="1905000"/>
            <a:ext cx="8915400" cy="3777622"/>
          </a:xfrm>
        </p:spPr>
        <p:txBody>
          <a:bodyPr/>
          <a:lstStyle/>
          <a:p>
            <a:r>
              <a:rPr lang="en-US" dirty="0"/>
              <a:t>Utility is rooted in human needs </a:t>
            </a:r>
          </a:p>
          <a:p>
            <a:r>
              <a:rPr lang="en-US" dirty="0"/>
              <a:t>Utility is intersubjective when rooted in shared human needs and experiences</a:t>
            </a:r>
          </a:p>
          <a:p>
            <a:r>
              <a:rPr lang="en-US" dirty="0"/>
              <a:t>Clearest shared needs are survival needs: water, food, shelter, clothing, etc. </a:t>
            </a:r>
          </a:p>
          <a:p>
            <a:r>
              <a:rPr lang="en-US" dirty="0"/>
              <a:t>The perception of beauty is affected by symmetry</a:t>
            </a:r>
          </a:p>
          <a:p>
            <a:pPr marL="0" indent="0">
              <a:buNone/>
            </a:pPr>
            <a:endParaRPr lang="en-US" dirty="0"/>
          </a:p>
          <a:p>
            <a:endParaRPr lang="en-US" dirty="0"/>
          </a:p>
          <a:p>
            <a:endParaRPr lang="en-US" dirty="0"/>
          </a:p>
        </p:txBody>
      </p:sp>
      <p:sp>
        <p:nvSpPr>
          <p:cNvPr id="10" name="Footer Placeholder 9">
            <a:extLst>
              <a:ext uri="{FF2B5EF4-FFF2-40B4-BE49-F238E27FC236}">
                <a16:creationId xmlns:a16="http://schemas.microsoft.com/office/drawing/2014/main" id="{91EE9957-B650-4F56-A87D-3D70FBCB548A}"/>
              </a:ext>
            </a:extLst>
          </p:cNvPr>
          <p:cNvSpPr>
            <a:spLocks noGrp="1"/>
          </p:cNvSpPr>
          <p:nvPr>
            <p:ph type="ftr" sz="quarter" idx="11"/>
          </p:nvPr>
        </p:nvSpPr>
        <p:spPr/>
        <p:txBody>
          <a:bodyPr/>
          <a:lstStyle/>
          <a:p>
            <a:r>
              <a:rPr lang="en-US"/>
              <a:t>(c) Foresight Science &amp; Technology, 2019</a:t>
            </a:r>
            <a:endParaRPr lang="en-US" dirty="0"/>
          </a:p>
        </p:txBody>
      </p:sp>
      <p:sp>
        <p:nvSpPr>
          <p:cNvPr id="11" name="Slide Number Placeholder 10">
            <a:extLst>
              <a:ext uri="{FF2B5EF4-FFF2-40B4-BE49-F238E27FC236}">
                <a16:creationId xmlns:a16="http://schemas.microsoft.com/office/drawing/2014/main" id="{CFC5E6A1-3F97-4256-8F07-500193F9027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96251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FAB7-E46C-407C-A7E2-3298918AF6C7}"/>
              </a:ext>
            </a:extLst>
          </p:cNvPr>
          <p:cNvSpPr>
            <a:spLocks noGrp="1"/>
          </p:cNvSpPr>
          <p:nvPr>
            <p:ph type="title"/>
          </p:nvPr>
        </p:nvSpPr>
        <p:spPr/>
        <p:txBody>
          <a:bodyPr/>
          <a:lstStyle/>
          <a:p>
            <a:r>
              <a:rPr lang="en-US" dirty="0"/>
              <a:t>Trade is a way of enhancing utility</a:t>
            </a:r>
          </a:p>
        </p:txBody>
      </p:sp>
      <p:pic>
        <p:nvPicPr>
          <p:cNvPr id="4" name="Picture 3">
            <a:extLst>
              <a:ext uri="{FF2B5EF4-FFF2-40B4-BE49-F238E27FC236}">
                <a16:creationId xmlns:a16="http://schemas.microsoft.com/office/drawing/2014/main" id="{AFBC7358-0C00-4187-B635-387162985B5B}"/>
              </a:ext>
            </a:extLst>
          </p:cNvPr>
          <p:cNvPicPr>
            <a:picLocks noChangeAspect="1"/>
          </p:cNvPicPr>
          <p:nvPr/>
        </p:nvPicPr>
        <p:blipFill>
          <a:blip r:embed="rId2"/>
          <a:stretch>
            <a:fillRect/>
          </a:stretch>
        </p:blipFill>
        <p:spPr>
          <a:xfrm>
            <a:off x="3263573" y="1517581"/>
            <a:ext cx="2669801" cy="3999069"/>
          </a:xfrm>
          <a:prstGeom prst="rect">
            <a:avLst/>
          </a:prstGeom>
        </p:spPr>
      </p:pic>
      <p:sp>
        <p:nvSpPr>
          <p:cNvPr id="5" name="TextBox 4">
            <a:extLst>
              <a:ext uri="{FF2B5EF4-FFF2-40B4-BE49-F238E27FC236}">
                <a16:creationId xmlns:a16="http://schemas.microsoft.com/office/drawing/2014/main" id="{8A938B59-9275-40B7-8947-2F9E168B1FDC}"/>
              </a:ext>
            </a:extLst>
          </p:cNvPr>
          <p:cNvSpPr txBox="1"/>
          <p:nvPr/>
        </p:nvSpPr>
        <p:spPr>
          <a:xfrm>
            <a:off x="2805953" y="3143805"/>
            <a:ext cx="824753" cy="369332"/>
          </a:xfrm>
          <a:prstGeom prst="rect">
            <a:avLst/>
          </a:prstGeom>
          <a:noFill/>
        </p:spPr>
        <p:txBody>
          <a:bodyPr wrap="square" rtlCol="0">
            <a:spAutoFit/>
          </a:bodyPr>
          <a:lstStyle/>
          <a:p>
            <a:r>
              <a:rPr lang="en-US" dirty="0"/>
              <a:t>N x</a:t>
            </a:r>
          </a:p>
        </p:txBody>
      </p:sp>
      <p:sp>
        <p:nvSpPr>
          <p:cNvPr id="6" name="TextBox 5">
            <a:extLst>
              <a:ext uri="{FF2B5EF4-FFF2-40B4-BE49-F238E27FC236}">
                <a16:creationId xmlns:a16="http://schemas.microsoft.com/office/drawing/2014/main" id="{A5ED4B59-6587-41BB-AFAA-597A96B158A5}"/>
              </a:ext>
            </a:extLst>
          </p:cNvPr>
          <p:cNvSpPr txBox="1"/>
          <p:nvPr/>
        </p:nvSpPr>
        <p:spPr>
          <a:xfrm>
            <a:off x="6096000" y="3060462"/>
            <a:ext cx="824753" cy="369332"/>
          </a:xfrm>
          <a:prstGeom prst="rect">
            <a:avLst/>
          </a:prstGeom>
          <a:noFill/>
        </p:spPr>
        <p:txBody>
          <a:bodyPr wrap="square" rtlCol="0">
            <a:spAutoFit/>
          </a:bodyPr>
          <a:lstStyle/>
          <a:p>
            <a:r>
              <a:rPr lang="en-US" dirty="0"/>
              <a:t>=</a:t>
            </a:r>
          </a:p>
        </p:txBody>
      </p:sp>
      <p:pic>
        <p:nvPicPr>
          <p:cNvPr id="7" name="Picture 2" descr="Image result for small car">
            <a:extLst>
              <a:ext uri="{FF2B5EF4-FFF2-40B4-BE49-F238E27FC236}">
                <a16:creationId xmlns:a16="http://schemas.microsoft.com/office/drawing/2014/main" id="{3500BF7F-B879-4997-9844-7DBC7E796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660" y="2267505"/>
            <a:ext cx="28575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EDA0251-0026-4A8F-AF8C-02D6E11A099C}"/>
              </a:ext>
            </a:extLst>
          </p:cNvPr>
          <p:cNvPicPr>
            <a:picLocks noChangeAspect="1"/>
          </p:cNvPicPr>
          <p:nvPr/>
        </p:nvPicPr>
        <p:blipFill>
          <a:blip r:embed="rId4"/>
          <a:stretch>
            <a:fillRect/>
          </a:stretch>
        </p:blipFill>
        <p:spPr>
          <a:xfrm>
            <a:off x="6508376" y="2367800"/>
            <a:ext cx="3657600" cy="2686050"/>
          </a:xfrm>
          <a:prstGeom prst="rect">
            <a:avLst/>
          </a:prstGeom>
        </p:spPr>
      </p:pic>
      <p:sp>
        <p:nvSpPr>
          <p:cNvPr id="10" name="Footer Placeholder 9">
            <a:extLst>
              <a:ext uri="{FF2B5EF4-FFF2-40B4-BE49-F238E27FC236}">
                <a16:creationId xmlns:a16="http://schemas.microsoft.com/office/drawing/2014/main" id="{0EBAA981-84AB-450C-AFDD-91677D31EC98}"/>
              </a:ext>
            </a:extLst>
          </p:cNvPr>
          <p:cNvSpPr>
            <a:spLocks noGrp="1"/>
          </p:cNvSpPr>
          <p:nvPr>
            <p:ph type="ftr" sz="quarter" idx="11"/>
          </p:nvPr>
        </p:nvSpPr>
        <p:spPr/>
        <p:txBody>
          <a:bodyPr/>
          <a:lstStyle/>
          <a:p>
            <a:r>
              <a:rPr lang="en-US"/>
              <a:t>(c) Foresight Science &amp; Technology, 2019</a:t>
            </a:r>
            <a:endParaRPr lang="en-US" dirty="0"/>
          </a:p>
        </p:txBody>
      </p:sp>
      <p:sp>
        <p:nvSpPr>
          <p:cNvPr id="11" name="Slide Number Placeholder 10">
            <a:extLst>
              <a:ext uri="{FF2B5EF4-FFF2-40B4-BE49-F238E27FC236}">
                <a16:creationId xmlns:a16="http://schemas.microsoft.com/office/drawing/2014/main" id="{4717076B-AFC7-4F15-A522-AAC521E1234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271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DDAC-57FE-4C58-BA41-4D69E47FE2C0}"/>
              </a:ext>
            </a:extLst>
          </p:cNvPr>
          <p:cNvSpPr>
            <a:spLocks noGrp="1"/>
          </p:cNvSpPr>
          <p:nvPr>
            <p:ph type="title"/>
          </p:nvPr>
        </p:nvSpPr>
        <p:spPr/>
        <p:txBody>
          <a:bodyPr/>
          <a:lstStyle/>
          <a:p>
            <a:r>
              <a:rPr lang="en-US" dirty="0"/>
              <a:t>Fair Market Value</a:t>
            </a:r>
          </a:p>
        </p:txBody>
      </p:sp>
      <p:sp>
        <p:nvSpPr>
          <p:cNvPr id="3" name="Content Placeholder 2">
            <a:extLst>
              <a:ext uri="{FF2B5EF4-FFF2-40B4-BE49-F238E27FC236}">
                <a16:creationId xmlns:a16="http://schemas.microsoft.com/office/drawing/2014/main" id="{DBD5ABBC-47EE-4F79-AD46-A45206A8A9DF}"/>
              </a:ext>
            </a:extLst>
          </p:cNvPr>
          <p:cNvSpPr>
            <a:spLocks noGrp="1"/>
          </p:cNvSpPr>
          <p:nvPr>
            <p:ph idx="1"/>
          </p:nvPr>
        </p:nvSpPr>
        <p:spPr>
          <a:xfrm>
            <a:off x="2503487" y="1540189"/>
            <a:ext cx="8915400" cy="3777622"/>
          </a:xfrm>
        </p:spPr>
        <p:txBody>
          <a:bodyPr/>
          <a:lstStyle/>
          <a:p>
            <a:r>
              <a:rPr lang="en-US" dirty="0"/>
              <a:t>Based on trading “goods”</a:t>
            </a:r>
          </a:p>
          <a:p>
            <a:r>
              <a:rPr lang="en-US" dirty="0"/>
              <a:t>Fair: both parties are equivalently better off after the trade in their own eyes due to marginal utility </a:t>
            </a:r>
            <a:r>
              <a:rPr lang="en-US" dirty="0" err="1"/>
              <a:t>nof</a:t>
            </a:r>
            <a:r>
              <a:rPr lang="en-US" dirty="0"/>
              <a:t> the good for each</a:t>
            </a:r>
          </a:p>
          <a:p>
            <a:r>
              <a:rPr lang="en-US" dirty="0"/>
              <a:t>Market: more than one trade has/is occurring</a:t>
            </a:r>
          </a:p>
          <a:p>
            <a:r>
              <a:rPr lang="en-US" dirty="0"/>
              <a:t>Value: the better off can be measured in terms of intersubjective utility, ideally using money</a:t>
            </a:r>
          </a:p>
        </p:txBody>
      </p:sp>
      <p:pic>
        <p:nvPicPr>
          <p:cNvPr id="5" name="Picture 4">
            <a:extLst>
              <a:ext uri="{FF2B5EF4-FFF2-40B4-BE49-F238E27FC236}">
                <a16:creationId xmlns:a16="http://schemas.microsoft.com/office/drawing/2014/main" id="{56AB9860-89C0-45EA-B776-824B6425C55A}"/>
              </a:ext>
            </a:extLst>
          </p:cNvPr>
          <p:cNvPicPr>
            <a:picLocks noChangeAspect="1"/>
          </p:cNvPicPr>
          <p:nvPr/>
        </p:nvPicPr>
        <p:blipFill>
          <a:blip r:embed="rId2"/>
          <a:stretch>
            <a:fillRect/>
          </a:stretch>
        </p:blipFill>
        <p:spPr>
          <a:xfrm>
            <a:off x="5195887" y="3429000"/>
            <a:ext cx="3228975" cy="2857500"/>
          </a:xfrm>
          <a:prstGeom prst="rect">
            <a:avLst/>
          </a:prstGeom>
        </p:spPr>
      </p:pic>
      <p:sp>
        <p:nvSpPr>
          <p:cNvPr id="6" name="Footer Placeholder 5">
            <a:extLst>
              <a:ext uri="{FF2B5EF4-FFF2-40B4-BE49-F238E27FC236}">
                <a16:creationId xmlns:a16="http://schemas.microsoft.com/office/drawing/2014/main" id="{0E9C2F53-146D-4DB0-98B5-2BED7CEFB76F}"/>
              </a:ext>
            </a:extLst>
          </p:cNvPr>
          <p:cNvSpPr>
            <a:spLocks noGrp="1"/>
          </p:cNvSpPr>
          <p:nvPr>
            <p:ph type="ftr" sz="quarter" idx="11"/>
          </p:nvPr>
        </p:nvSpPr>
        <p:spPr/>
        <p:txBody>
          <a:bodyPr/>
          <a:lstStyle/>
          <a:p>
            <a:r>
              <a:rPr lang="en-US"/>
              <a:t>(c) Foresight Science &amp; Technology, 2019</a:t>
            </a:r>
            <a:endParaRPr lang="en-US" dirty="0"/>
          </a:p>
        </p:txBody>
      </p:sp>
      <p:sp>
        <p:nvSpPr>
          <p:cNvPr id="7" name="Slide Number Placeholder 6">
            <a:extLst>
              <a:ext uri="{FF2B5EF4-FFF2-40B4-BE49-F238E27FC236}">
                <a16:creationId xmlns:a16="http://schemas.microsoft.com/office/drawing/2014/main" id="{3053A12C-3609-4FD5-B196-8898FB4D787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22345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53B7-7AC7-4667-B4E4-C8919DF9EEFF}"/>
              </a:ext>
            </a:extLst>
          </p:cNvPr>
          <p:cNvSpPr>
            <a:spLocks noGrp="1"/>
          </p:cNvSpPr>
          <p:nvPr>
            <p:ph type="title"/>
          </p:nvPr>
        </p:nvSpPr>
        <p:spPr/>
        <p:txBody>
          <a:bodyPr/>
          <a:lstStyle/>
          <a:p>
            <a:r>
              <a:rPr lang="en-US" dirty="0"/>
              <a:t>FMV is not “blind”</a:t>
            </a:r>
          </a:p>
        </p:txBody>
      </p:sp>
      <p:sp>
        <p:nvSpPr>
          <p:cNvPr id="4" name="Content Placeholder 3">
            <a:extLst>
              <a:ext uri="{FF2B5EF4-FFF2-40B4-BE49-F238E27FC236}">
                <a16:creationId xmlns:a16="http://schemas.microsoft.com/office/drawing/2014/main" id="{8EFB6750-D9F5-4FD3-B59B-C1D5D5D79020}"/>
              </a:ext>
            </a:extLst>
          </p:cNvPr>
          <p:cNvSpPr>
            <a:spLocks noGrp="1"/>
          </p:cNvSpPr>
          <p:nvPr>
            <p:ph sz="half" idx="2"/>
          </p:nvPr>
        </p:nvSpPr>
        <p:spPr/>
        <p:txBody>
          <a:bodyPr>
            <a:normAutofit fontScale="85000" lnSpcReduction="20000"/>
          </a:bodyPr>
          <a:lstStyle/>
          <a:p>
            <a:r>
              <a:rPr lang="en-US" dirty="0"/>
              <a:t>The value of a “good” is different for different people</a:t>
            </a:r>
          </a:p>
          <a:p>
            <a:r>
              <a:rPr lang="en-US" dirty="0"/>
              <a:t>The term “Market” in FMV presumes there are many real or simulated identical transactions</a:t>
            </a:r>
          </a:p>
          <a:p>
            <a:pPr lvl="1"/>
            <a:r>
              <a:rPr lang="en-US" dirty="0"/>
              <a:t>Commodity model</a:t>
            </a:r>
          </a:p>
          <a:p>
            <a:pPr lvl="1"/>
            <a:r>
              <a:rPr lang="en-US" dirty="0"/>
              <a:t>Market value is a statistical average</a:t>
            </a:r>
          </a:p>
          <a:p>
            <a:pPr lvl="1"/>
            <a:r>
              <a:rPr lang="en-US" dirty="0"/>
              <a:t>A Market Day is the venue for determining value</a:t>
            </a:r>
          </a:p>
          <a:p>
            <a:pPr lvl="1"/>
            <a:r>
              <a:rPr lang="en-US" dirty="0"/>
              <a:t>Custom goods have a market value via auction which simulates many transactions</a:t>
            </a:r>
          </a:p>
          <a:p>
            <a:r>
              <a:rPr lang="en-US" dirty="0"/>
              <a:t>Growth in number of players in technology transfer creates pseudo-commodities for the technology market</a:t>
            </a:r>
          </a:p>
          <a:p>
            <a:endParaRPr lang="en-US" dirty="0"/>
          </a:p>
        </p:txBody>
      </p:sp>
      <p:pic>
        <p:nvPicPr>
          <p:cNvPr id="2050" name="Picture 2" descr="Image result for scales of justics">
            <a:extLst>
              <a:ext uri="{FF2B5EF4-FFF2-40B4-BE49-F238E27FC236}">
                <a16:creationId xmlns:a16="http://schemas.microsoft.com/office/drawing/2014/main" id="{1B040199-E9B5-4679-8948-7A29583CC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357" y="1957633"/>
            <a:ext cx="2971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1A327386-AA28-4899-8B36-5A941BB5F4E1}"/>
              </a:ext>
            </a:extLst>
          </p:cNvPr>
          <p:cNvSpPr>
            <a:spLocks noGrp="1"/>
          </p:cNvSpPr>
          <p:nvPr>
            <p:ph type="ftr" sz="quarter" idx="11"/>
          </p:nvPr>
        </p:nvSpPr>
        <p:spPr/>
        <p:txBody>
          <a:bodyPr/>
          <a:lstStyle/>
          <a:p>
            <a:r>
              <a:rPr lang="en-US"/>
              <a:t>(c) Foresight Science &amp; Technology, 2019</a:t>
            </a:r>
            <a:endParaRPr lang="en-US" dirty="0"/>
          </a:p>
        </p:txBody>
      </p:sp>
      <p:sp>
        <p:nvSpPr>
          <p:cNvPr id="6" name="Slide Number Placeholder 5">
            <a:extLst>
              <a:ext uri="{FF2B5EF4-FFF2-40B4-BE49-F238E27FC236}">
                <a16:creationId xmlns:a16="http://schemas.microsoft.com/office/drawing/2014/main" id="{A05C4DF4-C77E-4376-91F8-9523E093A992}"/>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7457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4" name="Rectangle 43">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8" name="Rectangle 4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52" name="Group 5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5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5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6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6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6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6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6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9" name="Title 8">
            <a:extLst>
              <a:ext uri="{FF2B5EF4-FFF2-40B4-BE49-F238E27FC236}">
                <a16:creationId xmlns:a16="http://schemas.microsoft.com/office/drawing/2014/main" id="{ACF475FF-0C0A-446F-BD8D-04A63194A9ED}"/>
              </a:ext>
            </a:extLst>
          </p:cNvPr>
          <p:cNvSpPr>
            <a:spLocks noGrp="1"/>
          </p:cNvSpPr>
          <p:nvPr>
            <p:ph type="title"/>
          </p:nvPr>
        </p:nvSpPr>
        <p:spPr>
          <a:xfrm>
            <a:off x="1304103" y="1318591"/>
            <a:ext cx="5800929" cy="4220820"/>
          </a:xfrm>
        </p:spPr>
        <p:txBody>
          <a:bodyPr vert="horz" lIns="91440" tIns="45720" rIns="91440" bIns="45720" rtlCol="0" anchor="ctr">
            <a:normAutofit/>
          </a:bodyPr>
          <a:lstStyle/>
          <a:p>
            <a:pPr algn="r"/>
            <a:r>
              <a:rPr lang="en-US" sz="6600" dirty="0">
                <a:solidFill>
                  <a:schemeClr val="tx2">
                    <a:lumMod val="75000"/>
                  </a:schemeClr>
                </a:solidFill>
              </a:rPr>
              <a:t>Tip Two:</a:t>
            </a:r>
          </a:p>
        </p:txBody>
      </p:sp>
      <p:sp>
        <p:nvSpPr>
          <p:cNvPr id="11" name="Content Placeholder 10">
            <a:extLst>
              <a:ext uri="{FF2B5EF4-FFF2-40B4-BE49-F238E27FC236}">
                <a16:creationId xmlns:a16="http://schemas.microsoft.com/office/drawing/2014/main" id="{9A0BDC02-645B-44EA-B41E-877E9CCC27B4}"/>
              </a:ext>
            </a:extLst>
          </p:cNvPr>
          <p:cNvSpPr>
            <a:spLocks noGrp="1"/>
          </p:cNvSpPr>
          <p:nvPr>
            <p:ph idx="1"/>
          </p:nvPr>
        </p:nvSpPr>
        <p:spPr>
          <a:xfrm>
            <a:off x="7855048" y="1871831"/>
            <a:ext cx="3084569" cy="3199806"/>
          </a:xfrm>
        </p:spPr>
        <p:txBody>
          <a:bodyPr vert="horz" lIns="91440" tIns="45720" rIns="91440" bIns="45720" rtlCol="0" anchor="ctr">
            <a:normAutofit fontScale="92500" lnSpcReduction="10000"/>
          </a:bodyPr>
          <a:lstStyle/>
          <a:p>
            <a:pPr marL="0" indent="0">
              <a:buNone/>
            </a:pPr>
            <a:r>
              <a:rPr lang="en-US" sz="3200" dirty="0">
                <a:solidFill>
                  <a:schemeClr val="tx2">
                    <a:lumMod val="75000"/>
                  </a:schemeClr>
                </a:solidFill>
              </a:rPr>
              <a:t>The basis of valuation is figuring out how to present a number everyone else will think is fair</a:t>
            </a:r>
          </a:p>
        </p:txBody>
      </p:sp>
      <p:cxnSp>
        <p:nvCxnSpPr>
          <p:cNvPr id="66" name="Straight Connector 6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Footer Placeholder 11">
            <a:extLst>
              <a:ext uri="{FF2B5EF4-FFF2-40B4-BE49-F238E27FC236}">
                <a16:creationId xmlns:a16="http://schemas.microsoft.com/office/drawing/2014/main" id="{DEBA94D6-7C61-4F54-AD12-661B789E984D}"/>
              </a:ext>
            </a:extLst>
          </p:cNvPr>
          <p:cNvSpPr>
            <a:spLocks noGrp="1"/>
          </p:cNvSpPr>
          <p:nvPr>
            <p:ph type="ftr" sz="quarter" idx="11"/>
          </p:nvPr>
        </p:nvSpPr>
        <p:spPr/>
        <p:txBody>
          <a:bodyPr/>
          <a:lstStyle/>
          <a:p>
            <a:r>
              <a:rPr lang="en-US"/>
              <a:t>(c) Foresight Science &amp; Technology, 2019</a:t>
            </a:r>
            <a:endParaRPr lang="en-US" dirty="0"/>
          </a:p>
        </p:txBody>
      </p:sp>
      <p:sp>
        <p:nvSpPr>
          <p:cNvPr id="13" name="Slide Number Placeholder 12">
            <a:extLst>
              <a:ext uri="{FF2B5EF4-FFF2-40B4-BE49-F238E27FC236}">
                <a16:creationId xmlns:a16="http://schemas.microsoft.com/office/drawing/2014/main" id="{802CE086-14C6-45EE-9F90-B9FAB69E8BBB}"/>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3" name="Picture 2">
            <a:extLst>
              <a:ext uri="{FF2B5EF4-FFF2-40B4-BE49-F238E27FC236}">
                <a16:creationId xmlns:a16="http://schemas.microsoft.com/office/drawing/2014/main" id="{8D397936-6DB1-4D54-806F-BC4CDC58EC13}"/>
              </a:ext>
            </a:extLst>
          </p:cNvPr>
          <p:cNvPicPr>
            <a:picLocks noChangeAspect="1"/>
          </p:cNvPicPr>
          <p:nvPr/>
        </p:nvPicPr>
        <p:blipFill>
          <a:blip r:embed="rId2"/>
          <a:stretch>
            <a:fillRect/>
          </a:stretch>
        </p:blipFill>
        <p:spPr>
          <a:xfrm>
            <a:off x="7678966" y="1824447"/>
            <a:ext cx="3788383" cy="3247185"/>
          </a:xfrm>
          <a:prstGeom prst="rect">
            <a:avLst/>
          </a:prstGeom>
        </p:spPr>
      </p:pic>
    </p:spTree>
    <p:extLst>
      <p:ext uri="{BB962C8B-B14F-4D97-AF65-F5344CB8AC3E}">
        <p14:creationId xmlns:p14="http://schemas.microsoft.com/office/powerpoint/2010/main" val="16033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4532-E78B-49CF-8ECC-E5B2389944E1}"/>
              </a:ext>
            </a:extLst>
          </p:cNvPr>
          <p:cNvSpPr>
            <a:spLocks noGrp="1"/>
          </p:cNvSpPr>
          <p:nvPr>
            <p:ph type="title"/>
          </p:nvPr>
        </p:nvSpPr>
        <p:spPr/>
        <p:txBody>
          <a:bodyPr/>
          <a:lstStyle/>
          <a:p>
            <a:r>
              <a:rPr lang="en-US" dirty="0"/>
              <a:t>All valuation is based on satisficing</a:t>
            </a:r>
          </a:p>
        </p:txBody>
      </p:sp>
      <p:sp>
        <p:nvSpPr>
          <p:cNvPr id="3" name="Content Placeholder 2">
            <a:extLst>
              <a:ext uri="{FF2B5EF4-FFF2-40B4-BE49-F238E27FC236}">
                <a16:creationId xmlns:a16="http://schemas.microsoft.com/office/drawing/2014/main" id="{82653CF4-90FC-4D15-B18C-8B63C29ACA4E}"/>
              </a:ext>
            </a:extLst>
          </p:cNvPr>
          <p:cNvSpPr>
            <a:spLocks noGrp="1"/>
          </p:cNvSpPr>
          <p:nvPr>
            <p:ph idx="1"/>
          </p:nvPr>
        </p:nvSpPr>
        <p:spPr/>
        <p:txBody>
          <a:bodyPr>
            <a:normAutofit/>
          </a:bodyPr>
          <a:lstStyle/>
          <a:p>
            <a:r>
              <a:rPr lang="en-US" dirty="0"/>
              <a:t>In open systems you cannot optimize</a:t>
            </a:r>
          </a:p>
          <a:p>
            <a:r>
              <a:rPr lang="en-US" dirty="0"/>
              <a:t>You can set one or more criteria and satisfice</a:t>
            </a:r>
          </a:p>
          <a:p>
            <a:r>
              <a:rPr lang="en-US" dirty="0"/>
              <a:t>There is no single best answer, but there are acceptable answers</a:t>
            </a:r>
          </a:p>
          <a:p>
            <a:r>
              <a:rPr lang="en-US" dirty="0"/>
              <a:t>There are better or worse acceptable answers </a:t>
            </a:r>
          </a:p>
          <a:p>
            <a:r>
              <a:rPr lang="en-US" dirty="0"/>
              <a:t>Herbert Simon’s bounded rationality</a:t>
            </a:r>
          </a:p>
        </p:txBody>
      </p:sp>
      <p:sp>
        <p:nvSpPr>
          <p:cNvPr id="4" name="Footer Placeholder 3">
            <a:extLst>
              <a:ext uri="{FF2B5EF4-FFF2-40B4-BE49-F238E27FC236}">
                <a16:creationId xmlns:a16="http://schemas.microsoft.com/office/drawing/2014/main" id="{84F088A3-A21D-4820-989E-E07903B5490C}"/>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DBDF1947-E07A-4A48-9299-C02F10F4A330}"/>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8567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14AF-9BA0-4DCE-A147-A6B7554FE531}"/>
              </a:ext>
            </a:extLst>
          </p:cNvPr>
          <p:cNvSpPr>
            <a:spLocks noGrp="1"/>
          </p:cNvSpPr>
          <p:nvPr>
            <p:ph type="title"/>
          </p:nvPr>
        </p:nvSpPr>
        <p:spPr/>
        <p:txBody>
          <a:bodyPr/>
          <a:lstStyle/>
          <a:p>
            <a:r>
              <a:rPr lang="en-US" dirty="0"/>
              <a:t>Karl Popper’s criteria for good scientific theory</a:t>
            </a:r>
          </a:p>
        </p:txBody>
      </p:sp>
      <p:sp>
        <p:nvSpPr>
          <p:cNvPr id="3" name="Content Placeholder 2">
            <a:extLst>
              <a:ext uri="{FF2B5EF4-FFF2-40B4-BE49-F238E27FC236}">
                <a16:creationId xmlns:a16="http://schemas.microsoft.com/office/drawing/2014/main" id="{F275615E-52C1-4AA0-9169-36A82DA43A37}"/>
              </a:ext>
            </a:extLst>
          </p:cNvPr>
          <p:cNvSpPr>
            <a:spLocks noGrp="1"/>
          </p:cNvSpPr>
          <p:nvPr>
            <p:ph idx="1"/>
          </p:nvPr>
        </p:nvSpPr>
        <p:spPr/>
        <p:txBody>
          <a:bodyPr/>
          <a:lstStyle/>
          <a:p>
            <a:r>
              <a:rPr lang="en-US" dirty="0"/>
              <a:t>A valuation is a hypothesis</a:t>
            </a:r>
          </a:p>
          <a:p>
            <a:r>
              <a:rPr lang="en-US" dirty="0"/>
              <a:t>Good theories make claims (hypotheses) that can be falsified. The more claims made, the easier the theory is to falsify.</a:t>
            </a:r>
          </a:p>
          <a:p>
            <a:r>
              <a:rPr lang="en-US" dirty="0"/>
              <a:t>Good theories are clear and precise. The terms are defined and universally understood.</a:t>
            </a:r>
          </a:p>
        </p:txBody>
      </p:sp>
      <p:sp>
        <p:nvSpPr>
          <p:cNvPr id="4" name="Footer Placeholder 3">
            <a:extLst>
              <a:ext uri="{FF2B5EF4-FFF2-40B4-BE49-F238E27FC236}">
                <a16:creationId xmlns:a16="http://schemas.microsoft.com/office/drawing/2014/main" id="{098B6088-B9C4-4A50-9C0F-34E20CC26872}"/>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0FA97889-6BE8-4B48-86F1-CC931FB9FC3E}"/>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75032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B4A-9208-45CB-ACB2-C6ED28D02944}"/>
              </a:ext>
            </a:extLst>
          </p:cNvPr>
          <p:cNvSpPr>
            <a:spLocks noGrp="1"/>
          </p:cNvSpPr>
          <p:nvPr>
            <p:ph type="title"/>
          </p:nvPr>
        </p:nvSpPr>
        <p:spPr>
          <a:xfrm>
            <a:off x="2592924" y="624110"/>
            <a:ext cx="9458582" cy="1280890"/>
          </a:xfrm>
        </p:spPr>
        <p:txBody>
          <a:bodyPr/>
          <a:lstStyle/>
          <a:p>
            <a:r>
              <a:rPr lang="en-US" dirty="0"/>
              <a:t>P-Beauty Contests and the Price of Stocks</a:t>
            </a:r>
          </a:p>
        </p:txBody>
      </p:sp>
      <p:pic>
        <p:nvPicPr>
          <p:cNvPr id="5" name="Content Placeholder 4">
            <a:extLst>
              <a:ext uri="{FF2B5EF4-FFF2-40B4-BE49-F238E27FC236}">
                <a16:creationId xmlns:a16="http://schemas.microsoft.com/office/drawing/2014/main" id="{EF75C23A-42E0-48B3-BBB5-D46967C16FAE}"/>
              </a:ext>
            </a:extLst>
          </p:cNvPr>
          <p:cNvPicPr>
            <a:picLocks noGrp="1" noChangeAspect="1"/>
          </p:cNvPicPr>
          <p:nvPr>
            <p:ph sz="half" idx="1"/>
          </p:nvPr>
        </p:nvPicPr>
        <p:blipFill>
          <a:blip r:embed="rId2"/>
          <a:stretch>
            <a:fillRect/>
          </a:stretch>
        </p:blipFill>
        <p:spPr>
          <a:xfrm>
            <a:off x="3528677" y="2133600"/>
            <a:ext cx="2434308" cy="3778250"/>
          </a:xfrm>
        </p:spPr>
      </p:pic>
      <p:sp>
        <p:nvSpPr>
          <p:cNvPr id="6" name="Content Placeholder 5">
            <a:extLst>
              <a:ext uri="{FF2B5EF4-FFF2-40B4-BE49-F238E27FC236}">
                <a16:creationId xmlns:a16="http://schemas.microsoft.com/office/drawing/2014/main" id="{F62ACDC8-D177-44F2-91D2-CBE2C857A213}"/>
              </a:ext>
            </a:extLst>
          </p:cNvPr>
          <p:cNvSpPr>
            <a:spLocks noGrp="1"/>
          </p:cNvSpPr>
          <p:nvPr>
            <p:ph sz="half" idx="2"/>
          </p:nvPr>
        </p:nvSpPr>
        <p:spPr/>
        <p:txBody>
          <a:bodyPr>
            <a:normAutofit fontScale="85000" lnSpcReduction="10000"/>
          </a:bodyPr>
          <a:lstStyle/>
          <a:p>
            <a:r>
              <a:rPr lang="en-US" dirty="0"/>
              <a:t>It’s not who is objectively beautiful, it’s who everyone thinks will be beautiful.</a:t>
            </a:r>
          </a:p>
          <a:p>
            <a:r>
              <a:rPr lang="en-US" dirty="0"/>
              <a:t>"It is not a case of choosing those [faces] that, to the best of one's judgment, are really the prettiest, nor even those that average opinion genuinely thinks the prettiest. We have reached the third degree where we devote our intelligences to anticipating what average opinion expects the average opinion to be. And there are some, I believe, who practice the fourth, fifth and higher degrees." (Keynes, General Theory of Employment, Interest and Money, 1936). </a:t>
            </a:r>
          </a:p>
        </p:txBody>
      </p:sp>
      <p:sp>
        <p:nvSpPr>
          <p:cNvPr id="9" name="Footer Placeholder 8">
            <a:extLst>
              <a:ext uri="{FF2B5EF4-FFF2-40B4-BE49-F238E27FC236}">
                <a16:creationId xmlns:a16="http://schemas.microsoft.com/office/drawing/2014/main" id="{EFD8FE35-35A1-4631-82DC-0E0DBA2B4E58}"/>
              </a:ext>
            </a:extLst>
          </p:cNvPr>
          <p:cNvSpPr>
            <a:spLocks noGrp="1"/>
          </p:cNvSpPr>
          <p:nvPr>
            <p:ph type="ftr" sz="quarter" idx="11"/>
          </p:nvPr>
        </p:nvSpPr>
        <p:spPr/>
        <p:txBody>
          <a:bodyPr/>
          <a:lstStyle/>
          <a:p>
            <a:r>
              <a:rPr lang="en-US"/>
              <a:t>(c) Foresight Science &amp; Technology, 2019</a:t>
            </a:r>
            <a:endParaRPr lang="en-US" dirty="0"/>
          </a:p>
        </p:txBody>
      </p:sp>
      <p:sp>
        <p:nvSpPr>
          <p:cNvPr id="10" name="Slide Number Placeholder 9">
            <a:extLst>
              <a:ext uri="{FF2B5EF4-FFF2-40B4-BE49-F238E27FC236}">
                <a16:creationId xmlns:a16="http://schemas.microsoft.com/office/drawing/2014/main" id="{898D30B0-5439-4085-BF78-0EE0090D983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01824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B7A749-117E-4528-93FC-D23BEFA31B28}"/>
              </a:ext>
            </a:extLst>
          </p:cNvPr>
          <p:cNvSpPr>
            <a:spLocks noGrp="1"/>
          </p:cNvSpPr>
          <p:nvPr>
            <p:ph type="title"/>
          </p:nvPr>
        </p:nvSpPr>
        <p:spPr/>
        <p:txBody>
          <a:bodyPr/>
          <a:lstStyle/>
          <a:p>
            <a:r>
              <a:rPr lang="en-US" dirty="0"/>
              <a:t>When you only need a royalty rate</a:t>
            </a:r>
          </a:p>
        </p:txBody>
      </p:sp>
      <p:sp>
        <p:nvSpPr>
          <p:cNvPr id="7" name="Text Placeholder 6">
            <a:extLst>
              <a:ext uri="{FF2B5EF4-FFF2-40B4-BE49-F238E27FC236}">
                <a16:creationId xmlns:a16="http://schemas.microsoft.com/office/drawing/2014/main" id="{DF3C3195-776D-47BA-93AF-71CC86C913EE}"/>
              </a:ext>
            </a:extLst>
          </p:cNvPr>
          <p:cNvSpPr>
            <a:spLocks noGrp="1"/>
          </p:cNvSpPr>
          <p:nvPr>
            <p:ph type="body" idx="1"/>
          </p:nvPr>
        </p:nvSpPr>
        <p:spPr/>
        <p:txBody>
          <a:bodyPr/>
          <a:lstStyle/>
          <a:p>
            <a:r>
              <a:rPr lang="en-US" dirty="0"/>
              <a:t>An agreed upon method for determining value suffices</a:t>
            </a:r>
          </a:p>
        </p:txBody>
      </p:sp>
      <p:sp>
        <p:nvSpPr>
          <p:cNvPr id="4" name="Footer Placeholder 3">
            <a:extLst>
              <a:ext uri="{FF2B5EF4-FFF2-40B4-BE49-F238E27FC236}">
                <a16:creationId xmlns:a16="http://schemas.microsoft.com/office/drawing/2014/main" id="{11EA2CFE-6F1F-415B-B9FE-89BB34F7B7C2}"/>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6ADBB01F-908A-409C-9BB1-FBA966BC205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08966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E77724-4790-441C-8BCB-40ED58E5CFA2}"/>
              </a:ext>
            </a:extLst>
          </p:cNvPr>
          <p:cNvSpPr>
            <a:spLocks noGrp="1"/>
          </p:cNvSpPr>
          <p:nvPr>
            <p:ph type="title"/>
          </p:nvPr>
        </p:nvSpPr>
        <p:spPr/>
        <p:txBody>
          <a:bodyPr/>
          <a:lstStyle/>
          <a:p>
            <a:r>
              <a:rPr lang="en-US" dirty="0"/>
              <a:t>What is Valuation?</a:t>
            </a:r>
          </a:p>
        </p:txBody>
      </p:sp>
      <p:sp>
        <p:nvSpPr>
          <p:cNvPr id="7" name="Text Placeholder 6">
            <a:extLst>
              <a:ext uri="{FF2B5EF4-FFF2-40B4-BE49-F238E27FC236}">
                <a16:creationId xmlns:a16="http://schemas.microsoft.com/office/drawing/2014/main" id="{8744F62A-8AA0-4A1E-9E69-CA55BEF01252}"/>
              </a:ext>
            </a:extLst>
          </p:cNvPr>
          <p:cNvSpPr>
            <a:spLocks noGrp="1"/>
          </p:cNvSpPr>
          <p:nvPr>
            <p:ph type="body" idx="1"/>
          </p:nvPr>
        </p:nvSpPr>
        <p:spPr/>
        <p:txBody>
          <a:bodyPr>
            <a:normAutofit/>
          </a:bodyPr>
          <a:lstStyle/>
          <a:p>
            <a:r>
              <a:rPr lang="en-US" dirty="0"/>
              <a:t>A technique for calculating the value of assets* deployed or held in reserve</a:t>
            </a:r>
          </a:p>
        </p:txBody>
      </p:sp>
      <p:sp>
        <p:nvSpPr>
          <p:cNvPr id="4" name="Footer Placeholder 3">
            <a:extLst>
              <a:ext uri="{FF2B5EF4-FFF2-40B4-BE49-F238E27FC236}">
                <a16:creationId xmlns:a16="http://schemas.microsoft.com/office/drawing/2014/main" id="{F34695E4-94BE-46A1-97CD-F0A4B25EB17C}"/>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CE1207EB-8799-435C-A089-D142DB5D11A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2" name="TextBox 1">
            <a:extLst>
              <a:ext uri="{FF2B5EF4-FFF2-40B4-BE49-F238E27FC236}">
                <a16:creationId xmlns:a16="http://schemas.microsoft.com/office/drawing/2014/main" id="{AF30A093-6835-4ADF-9CA2-04F2E3C5A9ED}"/>
              </a:ext>
            </a:extLst>
          </p:cNvPr>
          <p:cNvSpPr txBox="1"/>
          <p:nvPr/>
        </p:nvSpPr>
        <p:spPr>
          <a:xfrm>
            <a:off x="5150644" y="5000625"/>
            <a:ext cx="5543550" cy="369332"/>
          </a:xfrm>
          <a:prstGeom prst="rect">
            <a:avLst/>
          </a:prstGeom>
          <a:noFill/>
        </p:spPr>
        <p:txBody>
          <a:bodyPr wrap="square" rtlCol="0">
            <a:spAutoFit/>
          </a:bodyPr>
          <a:lstStyle/>
          <a:p>
            <a:r>
              <a:rPr lang="en-US" dirty="0"/>
              <a:t>*</a:t>
            </a:r>
            <a:r>
              <a:rPr lang="en-US" sz="1600" dirty="0"/>
              <a:t>something useful for making money</a:t>
            </a:r>
            <a:endParaRPr lang="en-US" dirty="0"/>
          </a:p>
        </p:txBody>
      </p:sp>
    </p:spTree>
    <p:extLst>
      <p:ext uri="{BB962C8B-B14F-4D97-AF65-F5344CB8AC3E}">
        <p14:creationId xmlns:p14="http://schemas.microsoft.com/office/powerpoint/2010/main" val="268944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BDB0-92A7-440F-A63B-8C06B93FC216}"/>
              </a:ext>
            </a:extLst>
          </p:cNvPr>
          <p:cNvSpPr>
            <a:spLocks noGrp="1"/>
          </p:cNvSpPr>
          <p:nvPr>
            <p:ph type="title"/>
          </p:nvPr>
        </p:nvSpPr>
        <p:spPr/>
        <p:txBody>
          <a:bodyPr>
            <a:normAutofit fontScale="90000"/>
          </a:bodyPr>
          <a:lstStyle/>
          <a:p>
            <a:r>
              <a:rPr lang="en-US" dirty="0"/>
              <a:t>We don’t need to estimate revenues, if all we need is an agreed upon royalty rate</a:t>
            </a:r>
          </a:p>
        </p:txBody>
      </p:sp>
      <p:sp>
        <p:nvSpPr>
          <p:cNvPr id="5" name="Content Placeholder 4">
            <a:extLst>
              <a:ext uri="{FF2B5EF4-FFF2-40B4-BE49-F238E27FC236}">
                <a16:creationId xmlns:a16="http://schemas.microsoft.com/office/drawing/2014/main" id="{D9D720D6-4E97-49B0-877B-0A3A1F390E56}"/>
              </a:ext>
            </a:extLst>
          </p:cNvPr>
          <p:cNvSpPr>
            <a:spLocks noGrp="1"/>
          </p:cNvSpPr>
          <p:nvPr>
            <p:ph idx="1"/>
          </p:nvPr>
        </p:nvSpPr>
        <p:spPr/>
        <p:txBody>
          <a:bodyPr/>
          <a:lstStyle/>
          <a:p>
            <a:r>
              <a:rPr lang="en-US" dirty="0"/>
              <a:t>The principle is the same even if we add upfront fees and milestone penalties</a:t>
            </a:r>
          </a:p>
          <a:p>
            <a:r>
              <a:rPr lang="en-US" dirty="0" err="1"/>
              <a:t>Aswath</a:t>
            </a:r>
            <a:r>
              <a:rPr lang="en-US" dirty="0"/>
              <a:t> Damodaran: Much of the tedium [i.e. cost] in doing valuation comes from the necessity of estimating cash flows</a:t>
            </a:r>
          </a:p>
          <a:p>
            <a:pPr marL="0" indent="0">
              <a:buNone/>
            </a:pPr>
            <a:endParaRPr lang="en-US" dirty="0"/>
          </a:p>
        </p:txBody>
      </p:sp>
      <p:sp>
        <p:nvSpPr>
          <p:cNvPr id="6" name="Footer Placeholder 5">
            <a:extLst>
              <a:ext uri="{FF2B5EF4-FFF2-40B4-BE49-F238E27FC236}">
                <a16:creationId xmlns:a16="http://schemas.microsoft.com/office/drawing/2014/main" id="{7CB2E0D4-0499-4285-A49C-F0312AD35D87}"/>
              </a:ext>
            </a:extLst>
          </p:cNvPr>
          <p:cNvSpPr>
            <a:spLocks noGrp="1"/>
          </p:cNvSpPr>
          <p:nvPr>
            <p:ph type="ftr" sz="quarter" idx="11"/>
          </p:nvPr>
        </p:nvSpPr>
        <p:spPr/>
        <p:txBody>
          <a:bodyPr/>
          <a:lstStyle/>
          <a:p>
            <a:r>
              <a:rPr lang="en-US"/>
              <a:t>(c) Foresight Science &amp; Technology, 2019</a:t>
            </a:r>
            <a:endParaRPr lang="en-US" dirty="0"/>
          </a:p>
        </p:txBody>
      </p:sp>
      <p:sp>
        <p:nvSpPr>
          <p:cNvPr id="7" name="Slide Number Placeholder 6">
            <a:extLst>
              <a:ext uri="{FF2B5EF4-FFF2-40B4-BE49-F238E27FC236}">
                <a16:creationId xmlns:a16="http://schemas.microsoft.com/office/drawing/2014/main" id="{4C4563AE-ACCA-4C5B-A8DB-5358D069796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25634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4151-32F5-4498-AF03-ADDAC3BA52C0}"/>
              </a:ext>
            </a:extLst>
          </p:cNvPr>
          <p:cNvSpPr>
            <a:spLocks noGrp="1"/>
          </p:cNvSpPr>
          <p:nvPr>
            <p:ph type="title"/>
          </p:nvPr>
        </p:nvSpPr>
        <p:spPr/>
        <p:txBody>
          <a:bodyPr/>
          <a:lstStyle/>
          <a:p>
            <a:r>
              <a:rPr lang="en-US" dirty="0"/>
              <a:t>Rules of Thumb for Royalty Rates</a:t>
            </a:r>
          </a:p>
        </p:txBody>
      </p:sp>
      <p:sp>
        <p:nvSpPr>
          <p:cNvPr id="3" name="Content Placeholder 2">
            <a:extLst>
              <a:ext uri="{FF2B5EF4-FFF2-40B4-BE49-F238E27FC236}">
                <a16:creationId xmlns:a16="http://schemas.microsoft.com/office/drawing/2014/main" id="{B91B43D5-7B53-445F-BE03-420CA64C6C00}"/>
              </a:ext>
            </a:extLst>
          </p:cNvPr>
          <p:cNvSpPr>
            <a:spLocks noGrp="1"/>
          </p:cNvSpPr>
          <p:nvPr>
            <p:ph idx="1"/>
          </p:nvPr>
        </p:nvSpPr>
        <p:spPr/>
        <p:txBody>
          <a:bodyPr/>
          <a:lstStyle/>
          <a:p>
            <a:r>
              <a:rPr lang="en-US" dirty="0"/>
              <a:t>5% Rule</a:t>
            </a:r>
          </a:p>
          <a:p>
            <a:r>
              <a:rPr lang="en-US" dirty="0"/>
              <a:t>25% Rule</a:t>
            </a:r>
          </a:p>
        </p:txBody>
      </p:sp>
      <p:sp>
        <p:nvSpPr>
          <p:cNvPr id="4" name="Footer Placeholder 3">
            <a:extLst>
              <a:ext uri="{FF2B5EF4-FFF2-40B4-BE49-F238E27FC236}">
                <a16:creationId xmlns:a16="http://schemas.microsoft.com/office/drawing/2014/main" id="{F022993A-26D3-4B21-BD38-1E624ABF8ECA}"/>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3FA2DCF9-2BC0-4005-A5E5-B15594430174}"/>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31629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EB98-8FB3-4824-A425-0CC6F146BDE3}"/>
              </a:ext>
            </a:extLst>
          </p:cNvPr>
          <p:cNvSpPr>
            <a:spLocks noGrp="1"/>
          </p:cNvSpPr>
          <p:nvPr>
            <p:ph type="title"/>
          </p:nvPr>
        </p:nvSpPr>
        <p:spPr/>
        <p:txBody>
          <a:bodyPr/>
          <a:lstStyle/>
          <a:p>
            <a:r>
              <a:rPr lang="en-US" dirty="0"/>
              <a:t>Comparables for Royalty Rates</a:t>
            </a:r>
          </a:p>
        </p:txBody>
      </p:sp>
      <p:pic>
        <p:nvPicPr>
          <p:cNvPr id="5" name="Content Placeholder 4">
            <a:extLst>
              <a:ext uri="{FF2B5EF4-FFF2-40B4-BE49-F238E27FC236}">
                <a16:creationId xmlns:a16="http://schemas.microsoft.com/office/drawing/2014/main" id="{AA6B1143-232B-477C-B42B-656BA9D75EB2}"/>
              </a:ext>
            </a:extLst>
          </p:cNvPr>
          <p:cNvPicPr>
            <a:picLocks noGrp="1" noChangeAspect="1"/>
          </p:cNvPicPr>
          <p:nvPr>
            <p:ph idx="1"/>
          </p:nvPr>
        </p:nvPicPr>
        <p:blipFill>
          <a:blip r:embed="rId2"/>
          <a:stretch>
            <a:fillRect/>
          </a:stretch>
        </p:blipFill>
        <p:spPr>
          <a:xfrm>
            <a:off x="3144821" y="1539874"/>
            <a:ext cx="6856429" cy="5147695"/>
          </a:xfrm>
        </p:spPr>
      </p:pic>
      <p:sp>
        <p:nvSpPr>
          <p:cNvPr id="6" name="Footer Placeholder 5">
            <a:extLst>
              <a:ext uri="{FF2B5EF4-FFF2-40B4-BE49-F238E27FC236}">
                <a16:creationId xmlns:a16="http://schemas.microsoft.com/office/drawing/2014/main" id="{A5B11344-1CFD-4F20-A63A-C08FF052E431}"/>
              </a:ext>
            </a:extLst>
          </p:cNvPr>
          <p:cNvSpPr>
            <a:spLocks noGrp="1"/>
          </p:cNvSpPr>
          <p:nvPr>
            <p:ph type="ftr" sz="quarter" idx="11"/>
          </p:nvPr>
        </p:nvSpPr>
        <p:spPr/>
        <p:txBody>
          <a:bodyPr/>
          <a:lstStyle/>
          <a:p>
            <a:r>
              <a:rPr lang="en-US"/>
              <a:t>(c) Foresight Science &amp; Technology, 2019</a:t>
            </a:r>
            <a:endParaRPr lang="en-US" dirty="0"/>
          </a:p>
        </p:txBody>
      </p:sp>
      <p:sp>
        <p:nvSpPr>
          <p:cNvPr id="7" name="Slide Number Placeholder 6">
            <a:extLst>
              <a:ext uri="{FF2B5EF4-FFF2-40B4-BE49-F238E27FC236}">
                <a16:creationId xmlns:a16="http://schemas.microsoft.com/office/drawing/2014/main" id="{F38A40BE-E926-40C7-AEA1-0D50A8ED9C3D}"/>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18889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3310-A2FC-4F3E-BF38-47FA2F0666C0}"/>
              </a:ext>
            </a:extLst>
          </p:cNvPr>
          <p:cNvSpPr>
            <a:spLocks noGrp="1"/>
          </p:cNvSpPr>
          <p:nvPr>
            <p:ph type="title"/>
          </p:nvPr>
        </p:nvSpPr>
        <p:spPr>
          <a:xfrm>
            <a:off x="2592924" y="624110"/>
            <a:ext cx="9401431" cy="1280890"/>
          </a:xfrm>
        </p:spPr>
        <p:txBody>
          <a:bodyPr/>
          <a:lstStyle/>
          <a:p>
            <a:r>
              <a:rPr lang="en-US" dirty="0"/>
              <a:t>Targeted Comparables for Royalty Rates</a:t>
            </a:r>
          </a:p>
        </p:txBody>
      </p:sp>
      <p:pic>
        <p:nvPicPr>
          <p:cNvPr id="5" name="Content Placeholder 4">
            <a:extLst>
              <a:ext uri="{FF2B5EF4-FFF2-40B4-BE49-F238E27FC236}">
                <a16:creationId xmlns:a16="http://schemas.microsoft.com/office/drawing/2014/main" id="{AD690B00-9EC8-41F6-88E8-AFCC7911E826}"/>
              </a:ext>
            </a:extLst>
          </p:cNvPr>
          <p:cNvPicPr>
            <a:picLocks noGrp="1" noChangeAspect="1"/>
          </p:cNvPicPr>
          <p:nvPr>
            <p:ph idx="1"/>
          </p:nvPr>
        </p:nvPicPr>
        <p:blipFill>
          <a:blip r:embed="rId2"/>
          <a:stretch>
            <a:fillRect/>
          </a:stretch>
        </p:blipFill>
        <p:spPr>
          <a:xfrm>
            <a:off x="3108672" y="2133600"/>
            <a:ext cx="7876482" cy="3778250"/>
          </a:xfrm>
        </p:spPr>
      </p:pic>
      <p:sp>
        <p:nvSpPr>
          <p:cNvPr id="6" name="Footer Placeholder 5">
            <a:extLst>
              <a:ext uri="{FF2B5EF4-FFF2-40B4-BE49-F238E27FC236}">
                <a16:creationId xmlns:a16="http://schemas.microsoft.com/office/drawing/2014/main" id="{9AF446A3-45B7-4EFD-8E06-7FE7110F74A0}"/>
              </a:ext>
            </a:extLst>
          </p:cNvPr>
          <p:cNvSpPr>
            <a:spLocks noGrp="1"/>
          </p:cNvSpPr>
          <p:nvPr>
            <p:ph type="ftr" sz="quarter" idx="11"/>
          </p:nvPr>
        </p:nvSpPr>
        <p:spPr/>
        <p:txBody>
          <a:bodyPr/>
          <a:lstStyle/>
          <a:p>
            <a:r>
              <a:rPr lang="en-US"/>
              <a:t>(c) Foresight Science &amp; Technology, 2019</a:t>
            </a:r>
            <a:endParaRPr lang="en-US" dirty="0"/>
          </a:p>
        </p:txBody>
      </p:sp>
      <p:sp>
        <p:nvSpPr>
          <p:cNvPr id="7" name="Slide Number Placeholder 6">
            <a:extLst>
              <a:ext uri="{FF2B5EF4-FFF2-40B4-BE49-F238E27FC236}">
                <a16:creationId xmlns:a16="http://schemas.microsoft.com/office/drawing/2014/main" id="{7EE6AE06-94C0-4B35-BEC6-C04A983B7EE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67831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AC9A-4003-4820-BD46-DB0F9D844C62}"/>
              </a:ext>
            </a:extLst>
          </p:cNvPr>
          <p:cNvSpPr>
            <a:spLocks noGrp="1"/>
          </p:cNvSpPr>
          <p:nvPr>
            <p:ph type="title"/>
          </p:nvPr>
        </p:nvSpPr>
        <p:spPr/>
        <p:txBody>
          <a:bodyPr/>
          <a:lstStyle/>
          <a:p>
            <a:r>
              <a:rPr lang="en-US" dirty="0"/>
              <a:t>Upfront Fees</a:t>
            </a:r>
          </a:p>
        </p:txBody>
      </p:sp>
      <p:sp>
        <p:nvSpPr>
          <p:cNvPr id="3" name="Content Placeholder 2">
            <a:extLst>
              <a:ext uri="{FF2B5EF4-FFF2-40B4-BE49-F238E27FC236}">
                <a16:creationId xmlns:a16="http://schemas.microsoft.com/office/drawing/2014/main" id="{B7BC23C1-1A2F-4506-872C-4226CDBE46E5}"/>
              </a:ext>
            </a:extLst>
          </p:cNvPr>
          <p:cNvSpPr>
            <a:spLocks noGrp="1"/>
          </p:cNvSpPr>
          <p:nvPr>
            <p:ph idx="1"/>
          </p:nvPr>
        </p:nvSpPr>
        <p:spPr/>
        <p:txBody>
          <a:bodyPr/>
          <a:lstStyle/>
          <a:p>
            <a:r>
              <a:rPr lang="en-US" dirty="0"/>
              <a:t>What is the Upfront Fee</a:t>
            </a:r>
          </a:p>
          <a:p>
            <a:pPr lvl="1"/>
            <a:r>
              <a:rPr lang="en-US" dirty="0"/>
              <a:t>Recoupment of patent costs?</a:t>
            </a:r>
          </a:p>
          <a:p>
            <a:pPr lvl="1"/>
            <a:r>
              <a:rPr lang="en-US" dirty="0"/>
              <a:t>A prepayment of royalties due?</a:t>
            </a:r>
          </a:p>
          <a:p>
            <a:pPr lvl="1"/>
            <a:r>
              <a:rPr lang="en-US" dirty="0"/>
              <a:t>A knowhow fee?</a:t>
            </a:r>
          </a:p>
          <a:p>
            <a:pPr lvl="1"/>
            <a:r>
              <a:rPr lang="en-US" dirty="0"/>
              <a:t>An incentive to bring the technology licensed to market?</a:t>
            </a:r>
          </a:p>
          <a:p>
            <a:pPr lvl="1"/>
            <a:r>
              <a:rPr lang="en-US" dirty="0"/>
              <a:t>Compensation for associated goodwill?</a:t>
            </a:r>
          </a:p>
          <a:p>
            <a:r>
              <a:rPr lang="en-US" dirty="0"/>
              <a:t>Knowhow fees</a:t>
            </a:r>
          </a:p>
          <a:p>
            <a:pPr lvl="1"/>
            <a:r>
              <a:rPr lang="en-US" dirty="0"/>
              <a:t>Milestone payments in process technology contracts </a:t>
            </a:r>
          </a:p>
          <a:p>
            <a:pPr lvl="1"/>
            <a:r>
              <a:rPr lang="en-US" dirty="0"/>
              <a:t>Substitute for a consulting contract</a:t>
            </a:r>
          </a:p>
          <a:p>
            <a:pPr lvl="1"/>
            <a:r>
              <a:rPr lang="en-US" dirty="0"/>
              <a:t>Based on cost of labor</a:t>
            </a:r>
          </a:p>
          <a:p>
            <a:pPr lvl="1"/>
            <a:endParaRPr lang="en-US" dirty="0"/>
          </a:p>
        </p:txBody>
      </p:sp>
      <p:sp>
        <p:nvSpPr>
          <p:cNvPr id="4" name="Footer Placeholder 3">
            <a:extLst>
              <a:ext uri="{FF2B5EF4-FFF2-40B4-BE49-F238E27FC236}">
                <a16:creationId xmlns:a16="http://schemas.microsoft.com/office/drawing/2014/main" id="{8DC8CD4C-05A7-458D-82FD-874B4ED2D0B0}"/>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C0D2A4EA-8A01-4B67-A452-4CDE97F1E1EB}"/>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41952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43">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8"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9"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0"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1"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2"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3"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4"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5"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6"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7"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8"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C2376A20-5E73-40DC-A471-F953075751A1}"/>
              </a:ext>
            </a:extLst>
          </p:cNvPr>
          <p:cNvSpPr>
            <a:spLocks noGrp="1"/>
          </p:cNvSpPr>
          <p:nvPr>
            <p:ph type="title"/>
          </p:nvPr>
        </p:nvSpPr>
        <p:spPr>
          <a:xfrm>
            <a:off x="5021326" y="1318591"/>
            <a:ext cx="5882201" cy="4220820"/>
          </a:xfrm>
        </p:spPr>
        <p:txBody>
          <a:bodyPr vert="horz" lIns="91440" tIns="45720" rIns="91440" bIns="45720" rtlCol="0" anchor="ctr">
            <a:normAutofit/>
          </a:bodyPr>
          <a:lstStyle/>
          <a:p>
            <a:r>
              <a:rPr lang="en-US" sz="5400" dirty="0">
                <a:solidFill>
                  <a:schemeClr val="tx2">
                    <a:lumMod val="75000"/>
                  </a:schemeClr>
                </a:solidFill>
              </a:rPr>
              <a:t>Tip Three</a:t>
            </a:r>
          </a:p>
        </p:txBody>
      </p:sp>
      <p:sp>
        <p:nvSpPr>
          <p:cNvPr id="3" name="Content Placeholder 2">
            <a:extLst>
              <a:ext uri="{FF2B5EF4-FFF2-40B4-BE49-F238E27FC236}">
                <a16:creationId xmlns:a16="http://schemas.microsoft.com/office/drawing/2014/main" id="{B6813B63-5D01-44A5-B09F-BD1B38311A94}"/>
              </a:ext>
            </a:extLst>
          </p:cNvPr>
          <p:cNvSpPr>
            <a:spLocks noGrp="1"/>
          </p:cNvSpPr>
          <p:nvPr>
            <p:ph idx="1"/>
          </p:nvPr>
        </p:nvSpPr>
        <p:spPr>
          <a:xfrm>
            <a:off x="1171519" y="804334"/>
            <a:ext cx="3164648" cy="5249332"/>
          </a:xfrm>
        </p:spPr>
        <p:txBody>
          <a:bodyPr vert="horz" lIns="91440" tIns="45720" rIns="91440" bIns="45720" rtlCol="0" anchor="ctr">
            <a:normAutofit/>
          </a:bodyPr>
          <a:lstStyle/>
          <a:p>
            <a:pPr marL="0" indent="0" algn="r">
              <a:buNone/>
            </a:pPr>
            <a:r>
              <a:rPr lang="en-US" sz="2800" dirty="0">
                <a:solidFill>
                  <a:schemeClr val="tx2">
                    <a:lumMod val="75000"/>
                  </a:schemeClr>
                </a:solidFill>
              </a:rPr>
              <a:t>If you want to know the Probability of Beauty, </a:t>
            </a:r>
            <a:br>
              <a:rPr lang="en-US" sz="2800" dirty="0">
                <a:solidFill>
                  <a:schemeClr val="tx2">
                    <a:lumMod val="75000"/>
                  </a:schemeClr>
                </a:solidFill>
              </a:rPr>
            </a:br>
            <a:r>
              <a:rPr lang="en-US" sz="2800" dirty="0">
                <a:solidFill>
                  <a:schemeClr val="tx2">
                    <a:lumMod val="75000"/>
                  </a:schemeClr>
                </a:solidFill>
              </a:rPr>
              <a:t>run a P-Beauty Contest</a:t>
            </a:r>
          </a:p>
        </p:txBody>
      </p:sp>
      <p:sp>
        <p:nvSpPr>
          <p:cNvPr id="4" name="Footer Placeholder 3">
            <a:extLst>
              <a:ext uri="{FF2B5EF4-FFF2-40B4-BE49-F238E27FC236}">
                <a16:creationId xmlns:a16="http://schemas.microsoft.com/office/drawing/2014/main" id="{8BDE807B-DA07-4C79-946D-A6D173ED3516}"/>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3AE75EDF-2485-4098-955E-8F8916ECD85F}"/>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27681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842D-D7E8-4A16-95B6-6F8CF644C55C}"/>
              </a:ext>
            </a:extLst>
          </p:cNvPr>
          <p:cNvSpPr>
            <a:spLocks noGrp="1"/>
          </p:cNvSpPr>
          <p:nvPr>
            <p:ph type="title"/>
          </p:nvPr>
        </p:nvSpPr>
        <p:spPr/>
        <p:txBody>
          <a:bodyPr/>
          <a:lstStyle/>
          <a:p>
            <a:r>
              <a:rPr lang="en-US" dirty="0"/>
              <a:t>How to Run a P-Beauty Contest</a:t>
            </a:r>
          </a:p>
        </p:txBody>
      </p:sp>
      <p:pic>
        <p:nvPicPr>
          <p:cNvPr id="4" name="Content Placeholder 3">
            <a:extLst>
              <a:ext uri="{FF2B5EF4-FFF2-40B4-BE49-F238E27FC236}">
                <a16:creationId xmlns:a16="http://schemas.microsoft.com/office/drawing/2014/main" id="{CA3B9AF4-4DF5-4487-9AEE-196940778280}"/>
              </a:ext>
            </a:extLst>
          </p:cNvPr>
          <p:cNvPicPr>
            <a:picLocks noGrp="1" noChangeAspect="1"/>
          </p:cNvPicPr>
          <p:nvPr>
            <p:ph idx="1"/>
          </p:nvPr>
        </p:nvPicPr>
        <p:blipFill>
          <a:blip r:embed="rId2"/>
          <a:stretch>
            <a:fillRect/>
          </a:stretch>
        </p:blipFill>
        <p:spPr>
          <a:xfrm>
            <a:off x="4465732" y="2133600"/>
            <a:ext cx="5162361" cy="3778250"/>
          </a:xfrm>
          <a:prstGeom prst="rect">
            <a:avLst/>
          </a:prstGeom>
        </p:spPr>
      </p:pic>
      <p:sp>
        <p:nvSpPr>
          <p:cNvPr id="3" name="Footer Placeholder 2">
            <a:extLst>
              <a:ext uri="{FF2B5EF4-FFF2-40B4-BE49-F238E27FC236}">
                <a16:creationId xmlns:a16="http://schemas.microsoft.com/office/drawing/2014/main" id="{BD071CE4-56E4-461C-97DC-3DC8C223FE5B}"/>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1982DD2B-8BB6-4C7F-AD77-3B38C7DC44E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697785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F3AD-25A0-4731-987E-CBE93176A62D}"/>
              </a:ext>
            </a:extLst>
          </p:cNvPr>
          <p:cNvSpPr>
            <a:spLocks noGrp="1"/>
          </p:cNvSpPr>
          <p:nvPr>
            <p:ph type="title"/>
          </p:nvPr>
        </p:nvSpPr>
        <p:spPr/>
        <p:txBody>
          <a:bodyPr/>
          <a:lstStyle/>
          <a:p>
            <a:r>
              <a:rPr lang="en-US" dirty="0"/>
              <a:t>Foresight Royalty Rate Calculator</a:t>
            </a:r>
          </a:p>
        </p:txBody>
      </p:sp>
      <p:sp>
        <p:nvSpPr>
          <p:cNvPr id="5" name="TextBox 4">
            <a:extLst>
              <a:ext uri="{FF2B5EF4-FFF2-40B4-BE49-F238E27FC236}">
                <a16:creationId xmlns:a16="http://schemas.microsoft.com/office/drawing/2014/main" id="{242BEB53-043A-4739-A96E-05B389753D5E}"/>
              </a:ext>
            </a:extLst>
          </p:cNvPr>
          <p:cNvSpPr txBox="1"/>
          <p:nvPr/>
        </p:nvSpPr>
        <p:spPr>
          <a:xfrm>
            <a:off x="1664493" y="4202565"/>
            <a:ext cx="1728787" cy="2031325"/>
          </a:xfrm>
          <a:prstGeom prst="rect">
            <a:avLst/>
          </a:prstGeom>
          <a:noFill/>
        </p:spPr>
        <p:txBody>
          <a:bodyPr wrap="square" rtlCol="0">
            <a:spAutoFit/>
          </a:bodyPr>
          <a:lstStyle/>
          <a:p>
            <a:r>
              <a:rPr lang="en-US" dirty="0"/>
              <a:t>Georgia-Pacific v. US Plywood Case 318 F. Supp. 1116 (S.D.N.Y. 1970)</a:t>
            </a:r>
          </a:p>
        </p:txBody>
      </p:sp>
      <p:sp>
        <p:nvSpPr>
          <p:cNvPr id="6" name="Footer Placeholder 5">
            <a:extLst>
              <a:ext uri="{FF2B5EF4-FFF2-40B4-BE49-F238E27FC236}">
                <a16:creationId xmlns:a16="http://schemas.microsoft.com/office/drawing/2014/main" id="{A5B650EA-2161-4BE0-B82E-6D89B78212C3}"/>
              </a:ext>
            </a:extLst>
          </p:cNvPr>
          <p:cNvSpPr>
            <a:spLocks noGrp="1"/>
          </p:cNvSpPr>
          <p:nvPr>
            <p:ph type="ftr" sz="quarter" idx="11"/>
          </p:nvPr>
        </p:nvSpPr>
        <p:spPr/>
        <p:txBody>
          <a:bodyPr/>
          <a:lstStyle/>
          <a:p>
            <a:r>
              <a:rPr lang="en-US"/>
              <a:t>(c) Foresight Science &amp; Technology, 2019</a:t>
            </a:r>
            <a:endParaRPr lang="en-US" dirty="0"/>
          </a:p>
        </p:txBody>
      </p:sp>
      <p:sp>
        <p:nvSpPr>
          <p:cNvPr id="7" name="Slide Number Placeholder 6">
            <a:extLst>
              <a:ext uri="{FF2B5EF4-FFF2-40B4-BE49-F238E27FC236}">
                <a16:creationId xmlns:a16="http://schemas.microsoft.com/office/drawing/2014/main" id="{418D1607-AF14-4E57-9EB4-0B8460DBCDD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10" name="Content Placeholder 9">
            <a:extLst>
              <a:ext uri="{FF2B5EF4-FFF2-40B4-BE49-F238E27FC236}">
                <a16:creationId xmlns:a16="http://schemas.microsoft.com/office/drawing/2014/main" id="{802D117D-C7FC-4CF5-BE62-B51FC54B7A25}"/>
              </a:ext>
            </a:extLst>
          </p:cNvPr>
          <p:cNvGraphicFramePr>
            <a:graphicFrameLocks noGrp="1"/>
          </p:cNvGraphicFramePr>
          <p:nvPr>
            <p:ph idx="1"/>
            <p:extLst>
              <p:ext uri="{D42A27DB-BD31-4B8C-83A1-F6EECF244321}">
                <p14:modId xmlns:p14="http://schemas.microsoft.com/office/powerpoint/2010/main" val="483144530"/>
              </p:ext>
            </p:extLst>
          </p:nvPr>
        </p:nvGraphicFramePr>
        <p:xfrm>
          <a:off x="3761360" y="1748717"/>
          <a:ext cx="6285356" cy="4179051"/>
        </p:xfrm>
        <a:graphic>
          <a:graphicData uri="http://schemas.openxmlformats.org/drawingml/2006/table">
            <a:tbl>
              <a:tblPr>
                <a:tableStyleId>{5C22544A-7EE6-4342-B048-85BDC9FD1C3A}</a:tableStyleId>
              </a:tblPr>
              <a:tblGrid>
                <a:gridCol w="4878187">
                  <a:extLst>
                    <a:ext uri="{9D8B030D-6E8A-4147-A177-3AD203B41FA5}">
                      <a16:colId xmlns:a16="http://schemas.microsoft.com/office/drawing/2014/main" val="380705321"/>
                    </a:ext>
                  </a:extLst>
                </a:gridCol>
                <a:gridCol w="450294">
                  <a:extLst>
                    <a:ext uri="{9D8B030D-6E8A-4147-A177-3AD203B41FA5}">
                      <a16:colId xmlns:a16="http://schemas.microsoft.com/office/drawing/2014/main" val="2298200618"/>
                    </a:ext>
                  </a:extLst>
                </a:gridCol>
                <a:gridCol w="450294">
                  <a:extLst>
                    <a:ext uri="{9D8B030D-6E8A-4147-A177-3AD203B41FA5}">
                      <a16:colId xmlns:a16="http://schemas.microsoft.com/office/drawing/2014/main" val="1627776316"/>
                    </a:ext>
                  </a:extLst>
                </a:gridCol>
                <a:gridCol w="506581">
                  <a:extLst>
                    <a:ext uri="{9D8B030D-6E8A-4147-A177-3AD203B41FA5}">
                      <a16:colId xmlns:a16="http://schemas.microsoft.com/office/drawing/2014/main" val="1142402302"/>
                    </a:ext>
                  </a:extLst>
                </a:gridCol>
              </a:tblGrid>
              <a:tr h="302541">
                <a:tc>
                  <a:txBody>
                    <a:bodyPr/>
                    <a:lstStyle/>
                    <a:p>
                      <a:pPr algn="l" fontAlgn="b"/>
                      <a:r>
                        <a:rPr lang="en-US" sz="900" u="none" strike="noStrike">
                          <a:effectLst/>
                        </a:rPr>
                        <a:t>Any numbers in green found in the following fields can </a:t>
                      </a:r>
                      <a:br>
                        <a:rPr lang="en-US" sz="900" u="none" strike="noStrike">
                          <a:effectLst/>
                        </a:rPr>
                      </a:br>
                      <a:r>
                        <a:rPr lang="en-US" sz="900" u="none" strike="noStrike">
                          <a:effectLst/>
                        </a:rPr>
                        <a:t>be changed and will be reflected in the tables below</a:t>
                      </a:r>
                      <a:endParaRPr lang="en-US" sz="900" b="1" i="0" u="none" strike="noStrike">
                        <a:effectLst/>
                        <a:latin typeface="Times New Roman" panose="02020603050405020304" pitchFamily="18" charset="0"/>
                      </a:endParaRPr>
                    </a:p>
                  </a:txBody>
                  <a:tcPr marL="4691" marR="4691" marT="4691" marB="0" anchor="b"/>
                </a:tc>
                <a:tc>
                  <a:txBody>
                    <a:bodyPr/>
                    <a:lstStyle/>
                    <a:p>
                      <a:pPr algn="l" fontAlgn="b"/>
                      <a:endParaRPr lang="en-US" sz="700" b="0" i="0" u="none" strike="noStrike">
                        <a:effectLst/>
                        <a:latin typeface="Arial" panose="020B0604020202020204" pitchFamily="34" charset="0"/>
                      </a:endParaRPr>
                    </a:p>
                  </a:txBody>
                  <a:tcPr marL="4691" marR="4691" marT="4691" marB="0" anchor="b"/>
                </a:tc>
                <a:tc>
                  <a:txBody>
                    <a:bodyPr/>
                    <a:lstStyle/>
                    <a:p>
                      <a:pPr algn="l" fontAlgn="b"/>
                      <a:endParaRPr lang="en-US" sz="700" b="0" i="0" u="none" strike="noStrike">
                        <a:effectLst/>
                        <a:latin typeface="Arial" panose="020B0604020202020204" pitchFamily="34" charset="0"/>
                      </a:endParaRPr>
                    </a:p>
                  </a:txBody>
                  <a:tcPr marL="4691" marR="4691" marT="4691" marB="0" anchor="b"/>
                </a:tc>
                <a:tc>
                  <a:txBody>
                    <a:bodyPr/>
                    <a:lstStyle/>
                    <a:p>
                      <a:pPr algn="l" fontAlgn="b"/>
                      <a:endParaRPr lang="en-US" sz="700" b="0" i="0" u="none" strike="noStrike">
                        <a:effectLst/>
                        <a:latin typeface="Arial" panose="020B0604020202020204" pitchFamily="34" charset="0"/>
                      </a:endParaRPr>
                    </a:p>
                  </a:txBody>
                  <a:tcPr marL="4691" marR="4691" marT="4691" marB="0" anchor="b"/>
                </a:tc>
                <a:extLst>
                  <a:ext uri="{0D108BD9-81ED-4DB2-BD59-A6C34878D82A}">
                    <a16:rowId xmlns:a16="http://schemas.microsoft.com/office/drawing/2014/main" val="1894246465"/>
                  </a:ext>
                </a:extLst>
              </a:tr>
              <a:tr h="117264">
                <a:tc>
                  <a:txBody>
                    <a:bodyPr/>
                    <a:lstStyle/>
                    <a:p>
                      <a:pPr algn="l" fontAlgn="b"/>
                      <a:endParaRPr lang="en-US" sz="700" b="0" i="0" u="none" strike="noStrike">
                        <a:effectLst/>
                        <a:latin typeface="Arial" panose="020B0604020202020204" pitchFamily="34" charset="0"/>
                      </a:endParaRPr>
                    </a:p>
                  </a:txBody>
                  <a:tcPr marL="4691" marR="4691" marT="4691" marB="0" anchor="b"/>
                </a:tc>
                <a:tc>
                  <a:txBody>
                    <a:bodyPr/>
                    <a:lstStyle/>
                    <a:p>
                      <a:pPr algn="l" fontAlgn="b"/>
                      <a:endParaRPr lang="en-US" sz="700" b="0" i="0" u="none" strike="noStrike">
                        <a:effectLst/>
                        <a:latin typeface="Arial" panose="020B0604020202020204" pitchFamily="34" charset="0"/>
                      </a:endParaRPr>
                    </a:p>
                  </a:txBody>
                  <a:tcPr marL="4691" marR="4691" marT="4691" marB="0" anchor="b"/>
                </a:tc>
                <a:tc>
                  <a:txBody>
                    <a:bodyPr/>
                    <a:lstStyle/>
                    <a:p>
                      <a:pPr algn="l" fontAlgn="b"/>
                      <a:endParaRPr lang="en-US" sz="700" b="0" i="0" u="none" strike="noStrike">
                        <a:effectLst/>
                        <a:latin typeface="Arial" panose="020B0604020202020204" pitchFamily="34" charset="0"/>
                      </a:endParaRPr>
                    </a:p>
                  </a:txBody>
                  <a:tcPr marL="4691" marR="4691" marT="4691" marB="0" anchor="b"/>
                </a:tc>
                <a:tc>
                  <a:txBody>
                    <a:bodyPr/>
                    <a:lstStyle/>
                    <a:p>
                      <a:pPr algn="l" fontAlgn="b"/>
                      <a:endParaRPr lang="en-US" sz="700" b="0" i="0" u="none" strike="noStrike">
                        <a:effectLst/>
                        <a:latin typeface="Arial" panose="020B0604020202020204" pitchFamily="34" charset="0"/>
                      </a:endParaRPr>
                    </a:p>
                  </a:txBody>
                  <a:tcPr marL="4691" marR="4691" marT="4691" marB="0" anchor="b"/>
                </a:tc>
                <a:extLst>
                  <a:ext uri="{0D108BD9-81ED-4DB2-BD59-A6C34878D82A}">
                    <a16:rowId xmlns:a16="http://schemas.microsoft.com/office/drawing/2014/main" val="2791176905"/>
                  </a:ext>
                </a:extLst>
              </a:tr>
              <a:tr h="150098">
                <a:tc>
                  <a:txBody>
                    <a:bodyPr/>
                    <a:lstStyle/>
                    <a:p>
                      <a:pPr algn="l" fontAlgn="b"/>
                      <a:r>
                        <a:rPr lang="en-US" sz="900" u="none" strike="noStrike">
                          <a:effectLst/>
                        </a:rPr>
                        <a:t>Factor</a:t>
                      </a:r>
                      <a:endParaRPr lang="en-US" sz="900" b="1" i="0" u="none" strike="noStrike">
                        <a:effectLst/>
                        <a:latin typeface="Arial" panose="020B0604020202020204" pitchFamily="34" charset="0"/>
                      </a:endParaRPr>
                    </a:p>
                  </a:txBody>
                  <a:tcPr marL="4691" marR="4691" marT="4691" marB="0" anchor="b"/>
                </a:tc>
                <a:tc>
                  <a:txBody>
                    <a:bodyPr/>
                    <a:lstStyle/>
                    <a:p>
                      <a:pPr algn="l" fontAlgn="b"/>
                      <a:r>
                        <a:rPr lang="en-US" sz="900" u="none" strike="noStrike">
                          <a:effectLst/>
                        </a:rPr>
                        <a:t>Rate</a:t>
                      </a:r>
                      <a:endParaRPr lang="en-US" sz="900" b="1" i="0" u="none" strike="noStrike">
                        <a:effectLst/>
                        <a:latin typeface="Arial" panose="020B0604020202020204" pitchFamily="34" charset="0"/>
                      </a:endParaRPr>
                    </a:p>
                  </a:txBody>
                  <a:tcPr marL="4691" marR="4691" marT="4691" marB="0" anchor="b"/>
                </a:tc>
                <a:tc>
                  <a:txBody>
                    <a:bodyPr/>
                    <a:lstStyle/>
                    <a:p>
                      <a:pPr algn="l" fontAlgn="b"/>
                      <a:r>
                        <a:rPr lang="en-US" sz="900" u="none" strike="noStrike">
                          <a:effectLst/>
                        </a:rPr>
                        <a:t>Weight</a:t>
                      </a:r>
                      <a:endParaRPr lang="en-US" sz="900" b="1" i="0" u="none" strike="noStrike">
                        <a:effectLst/>
                        <a:latin typeface="Arial" panose="020B0604020202020204" pitchFamily="34" charset="0"/>
                      </a:endParaRPr>
                    </a:p>
                  </a:txBody>
                  <a:tcPr marL="4691" marR="4691" marT="4691" marB="0" anchor="b"/>
                </a:tc>
                <a:tc>
                  <a:txBody>
                    <a:bodyPr/>
                    <a:lstStyle/>
                    <a:p>
                      <a:pPr algn="l" fontAlgn="b"/>
                      <a:r>
                        <a:rPr lang="en-US" sz="900" u="none" strike="noStrike">
                          <a:effectLst/>
                        </a:rPr>
                        <a:t>Impact</a:t>
                      </a:r>
                      <a:endParaRPr lang="en-US" sz="900" b="1" i="0" u="none" strike="noStrike">
                        <a:effectLst/>
                        <a:latin typeface="Arial" panose="020B0604020202020204" pitchFamily="34" charset="0"/>
                      </a:endParaRPr>
                    </a:p>
                  </a:txBody>
                  <a:tcPr marL="4691" marR="4691" marT="4691" marB="0" anchor="b"/>
                </a:tc>
                <a:extLst>
                  <a:ext uri="{0D108BD9-81ED-4DB2-BD59-A6C34878D82A}">
                    <a16:rowId xmlns:a16="http://schemas.microsoft.com/office/drawing/2014/main" val="1569905440"/>
                  </a:ext>
                </a:extLst>
              </a:tr>
              <a:tr h="150098">
                <a:tc>
                  <a:txBody>
                    <a:bodyPr/>
                    <a:lstStyle/>
                    <a:p>
                      <a:pPr algn="l" fontAlgn="t"/>
                      <a:r>
                        <a:rPr lang="en-US" sz="900" u="none" strike="noStrike">
                          <a:effectLst/>
                        </a:rPr>
                        <a:t>Sample Industry Norm </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5.0%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l" fontAlgn="b"/>
                      <a:r>
                        <a:rPr lang="en-US" sz="900" u="none" strike="noStrike">
                          <a:effectLst/>
                        </a:rPr>
                        <a:t> </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l" fontAlgn="b"/>
                      <a:r>
                        <a:rPr lang="en-US" sz="900" u="none" strike="noStrike">
                          <a:effectLst/>
                        </a:rPr>
                        <a:t> </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494044957"/>
                  </a:ext>
                </a:extLst>
              </a:tr>
              <a:tr h="145407">
                <a:tc>
                  <a:txBody>
                    <a:bodyPr/>
                    <a:lstStyle/>
                    <a:p>
                      <a:pPr algn="l" fontAlgn="t"/>
                      <a:r>
                        <a:rPr lang="en-US" sz="900" u="none" strike="noStrike">
                          <a:effectLst/>
                        </a:rPr>
                        <a:t> </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 </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l" fontAlgn="b"/>
                      <a:r>
                        <a:rPr lang="en-US" sz="900" u="none" strike="noStrike">
                          <a:effectLst/>
                        </a:rPr>
                        <a:t> </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l" fontAlgn="b"/>
                      <a:r>
                        <a:rPr lang="en-US" sz="900" u="none" strike="noStrike">
                          <a:effectLst/>
                        </a:rPr>
                        <a:t> </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1041569812"/>
                  </a:ext>
                </a:extLst>
              </a:tr>
              <a:tr h="145407">
                <a:tc>
                  <a:txBody>
                    <a:bodyPr/>
                    <a:lstStyle/>
                    <a:p>
                      <a:pPr algn="l" fontAlgn="t"/>
                      <a:r>
                        <a:rPr lang="en-US" sz="900" u="none" strike="noStrike">
                          <a:effectLst/>
                        </a:rPr>
                        <a:t>Significance (Breakthrough add 5-10%, Major add 0-5%%, Minor subtract 0-3%</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4.0%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0.40%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2118943590"/>
                  </a:ext>
                </a:extLst>
              </a:tr>
              <a:tr h="145407">
                <a:tc>
                  <a:txBody>
                    <a:bodyPr/>
                    <a:lstStyle/>
                    <a:p>
                      <a:pPr algn="l" fontAlgn="t"/>
                      <a:r>
                        <a:rPr lang="en-US" sz="900" u="none" strike="noStrike">
                          <a:effectLst/>
                        </a:rPr>
                        <a:t>Refinement/Maturity of Technology (High add, Low subtract)</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2.0%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0.20%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1943392517"/>
                  </a:ext>
                </a:extLst>
              </a:tr>
              <a:tr h="145407">
                <a:tc>
                  <a:txBody>
                    <a:bodyPr/>
                    <a:lstStyle/>
                    <a:p>
                      <a:pPr algn="l" fontAlgn="t"/>
                      <a:r>
                        <a:rPr lang="en-US" sz="900" u="none" strike="noStrike">
                          <a:effectLst/>
                        </a:rPr>
                        <a:t>Breadth and Strength of IP Protection (Yes add, No subtract) </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2614207933"/>
                  </a:ext>
                </a:extLst>
              </a:tr>
              <a:tr h="145407">
                <a:tc>
                  <a:txBody>
                    <a:bodyPr/>
                    <a:lstStyle/>
                    <a:p>
                      <a:pPr algn="l" fontAlgn="t"/>
                      <a:r>
                        <a:rPr lang="en-US" sz="900" u="none" strike="noStrike">
                          <a:effectLst/>
                        </a:rPr>
                        <a:t>Portfolio, Not Single Patent Being Licensed (Yes add,No 0,  Subtract if Stacking Needed)</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1365036120"/>
                  </a:ext>
                </a:extLst>
              </a:tr>
              <a:tr h="145407">
                <a:tc>
                  <a:txBody>
                    <a:bodyPr/>
                    <a:lstStyle/>
                    <a:p>
                      <a:pPr algn="l" fontAlgn="t"/>
                      <a:r>
                        <a:rPr lang="en-US" sz="900" u="none" strike="noStrike">
                          <a:effectLst/>
                        </a:rPr>
                        <a:t>Exclusivity of License (Exclusive: add 5-10%, Normal: remain 0, Non-Exclusive: subtract 5-10%)</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3617681556"/>
                  </a:ext>
                </a:extLst>
              </a:tr>
              <a:tr h="145407">
                <a:tc>
                  <a:txBody>
                    <a:bodyPr/>
                    <a:lstStyle/>
                    <a:p>
                      <a:pPr algn="l" fontAlgn="t"/>
                      <a:r>
                        <a:rPr lang="en-US" sz="900" u="none" strike="noStrike">
                          <a:effectLst/>
                        </a:rPr>
                        <a:t>Exclusive Market Position in Field of Use Gained (Yes add, No subtract) </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2.0%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0.20%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539640308"/>
                  </a:ext>
                </a:extLst>
              </a:tr>
              <a:tr h="145407">
                <a:tc>
                  <a:txBody>
                    <a:bodyPr/>
                    <a:lstStyle/>
                    <a:p>
                      <a:pPr algn="l" fontAlgn="t"/>
                      <a:r>
                        <a:rPr lang="en-US" sz="900" u="none" strike="noStrike">
                          <a:effectLst/>
                        </a:rPr>
                        <a:t>Immediate Utility in Market  (Yes add, No subtract)</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2.0%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0.20%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987650339"/>
                  </a:ext>
                </a:extLst>
              </a:tr>
              <a:tr h="145407">
                <a:tc>
                  <a:txBody>
                    <a:bodyPr/>
                    <a:lstStyle/>
                    <a:p>
                      <a:pPr algn="l" fontAlgn="t"/>
                      <a:r>
                        <a:rPr lang="en-US" sz="900" u="none" strike="noStrike">
                          <a:effectLst/>
                        </a:rPr>
                        <a:t>Commercially Successful (Already Successful in Market add, Not Yet Proven in Market subtract)</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t"/>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tc>
                <a:extLst>
                  <a:ext uri="{0D108BD9-81ED-4DB2-BD59-A6C34878D82A}">
                    <a16:rowId xmlns:a16="http://schemas.microsoft.com/office/drawing/2014/main" val="1078157063"/>
                  </a:ext>
                </a:extLst>
              </a:tr>
              <a:tr h="145407">
                <a:tc>
                  <a:txBody>
                    <a:bodyPr/>
                    <a:lstStyle/>
                    <a:p>
                      <a:pPr algn="l" fontAlgn="t"/>
                      <a:r>
                        <a:rPr lang="en-US" sz="900" u="none" strike="noStrike">
                          <a:effectLst/>
                        </a:rPr>
                        <a:t>Competition Exists That Will Inhibit Ability to Exploit (Yes subtract, No add) </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1.0%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0.10%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1004991870"/>
                  </a:ext>
                </a:extLst>
              </a:tr>
              <a:tr h="145407">
                <a:tc>
                  <a:txBody>
                    <a:bodyPr/>
                    <a:lstStyle/>
                    <a:p>
                      <a:pPr algn="l" fontAlgn="t"/>
                      <a:r>
                        <a:rPr lang="en-US" sz="900" u="none" strike="noStrike">
                          <a:effectLst/>
                        </a:rPr>
                        <a:t>Foreign Rights (Yes add, No subtract)</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-1.0%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-0.10%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3314172304"/>
                  </a:ext>
                </a:extLst>
              </a:tr>
              <a:tr h="145407">
                <a:tc>
                  <a:txBody>
                    <a:bodyPr/>
                    <a:lstStyle/>
                    <a:p>
                      <a:pPr algn="l" fontAlgn="t"/>
                      <a:r>
                        <a:rPr lang="en-US" sz="900" u="none" strike="noStrike">
                          <a:effectLst/>
                        </a:rPr>
                        <a:t>Sales Conveyed or Highly Likely (Yes add, No subtract)</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1.5%</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0.15%</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1275144222"/>
                  </a:ext>
                </a:extLst>
              </a:tr>
              <a:tr h="145407">
                <a:tc>
                  <a:txBody>
                    <a:bodyPr/>
                    <a:lstStyle/>
                    <a:p>
                      <a:pPr algn="l" fontAlgn="t"/>
                      <a:r>
                        <a:rPr lang="en-US" sz="900" u="none" strike="noStrike">
                          <a:effectLst/>
                        </a:rPr>
                        <a:t>Duration (Over Ten Years add, Under Three Years subtract)</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2.0%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0.20%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2644251113"/>
                  </a:ext>
                </a:extLst>
              </a:tr>
              <a:tr h="145407">
                <a:tc>
                  <a:txBody>
                    <a:bodyPr/>
                    <a:lstStyle/>
                    <a:p>
                      <a:pPr algn="l" fontAlgn="t"/>
                      <a:r>
                        <a:rPr lang="en-US" sz="900" u="none" strike="noStrike">
                          <a:effectLst/>
                        </a:rPr>
                        <a:t>Upfront Payment Required (Yes subtract, No or Conditional add, Standard neutral)</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3080324315"/>
                  </a:ext>
                </a:extLst>
              </a:tr>
              <a:tr h="145407">
                <a:tc>
                  <a:txBody>
                    <a:bodyPr/>
                    <a:lstStyle/>
                    <a:p>
                      <a:pPr algn="l" fontAlgn="t"/>
                      <a:r>
                        <a:rPr lang="en-US" sz="900" u="none" strike="noStrike">
                          <a:effectLst/>
                        </a:rPr>
                        <a:t>Minimum Royalties (Yes subtract, no add, Standard neutral)</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119465463"/>
                  </a:ext>
                </a:extLst>
              </a:tr>
              <a:tr h="145407">
                <a:tc>
                  <a:txBody>
                    <a:bodyPr/>
                    <a:lstStyle/>
                    <a:p>
                      <a:pPr algn="l" fontAlgn="t"/>
                      <a:r>
                        <a:rPr lang="en-US" sz="900" u="none" strike="noStrike">
                          <a:effectLst/>
                        </a:rPr>
                        <a:t>Know-How Included in Deal (Yes add, No subtract, Standard neutral)</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1.0%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0.10%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1377141847"/>
                  </a:ext>
                </a:extLst>
              </a:tr>
              <a:tr h="145407">
                <a:tc>
                  <a:txBody>
                    <a:bodyPr/>
                    <a:lstStyle/>
                    <a:p>
                      <a:pPr algn="l" fontAlgn="t"/>
                      <a:r>
                        <a:rPr lang="en-US" sz="900" u="none" strike="noStrike">
                          <a:effectLst/>
                        </a:rPr>
                        <a:t>Support/Training Provided After Initial Transfer (Yes add, No subtract, Standard neutral)</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3499595496"/>
                  </a:ext>
                </a:extLst>
              </a:tr>
              <a:tr h="145407">
                <a:tc>
                  <a:txBody>
                    <a:bodyPr/>
                    <a:lstStyle/>
                    <a:p>
                      <a:pPr algn="l" fontAlgn="t"/>
                      <a:r>
                        <a:rPr lang="en-US" sz="900" u="none" strike="noStrike">
                          <a:effectLst/>
                        </a:rPr>
                        <a:t>Maintenance and Enforcement Burden (Licensee subtract, Licensor add, Standard neutral)</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2417968951"/>
                  </a:ext>
                </a:extLst>
              </a:tr>
              <a:tr h="150098">
                <a:tc>
                  <a:txBody>
                    <a:bodyPr/>
                    <a:lstStyle/>
                    <a:p>
                      <a:pPr algn="l" fontAlgn="t"/>
                      <a:r>
                        <a:rPr lang="en-US" sz="900" u="none" strike="noStrike">
                          <a:effectLst/>
                        </a:rPr>
                        <a:t>Exposure to Liability (Yes subtract, No add, Standard neutral)</a:t>
                      </a:r>
                      <a:endParaRPr lang="en-US" sz="900" b="0" i="0" u="none" strike="noStrike">
                        <a:effectLst/>
                        <a:latin typeface="Times New Roman" panose="02020603050405020304" pitchFamily="18" charset="0"/>
                      </a:endParaRPr>
                    </a:p>
                  </a:txBody>
                  <a:tcPr marL="4691" marR="4691" marT="4691" marB="0"/>
                </a:tc>
                <a:tc>
                  <a:txBody>
                    <a:bodyPr/>
                    <a:lstStyle/>
                    <a:p>
                      <a:pPr algn="r" fontAlgn="t"/>
                      <a:r>
                        <a:rPr lang="en-US" sz="900" u="none" strike="noStrike">
                          <a:effectLst/>
                        </a:rPr>
                        <a:t>0.0%</a:t>
                      </a:r>
                      <a:endParaRPr lang="en-US" sz="900" b="0" i="0" u="none" strike="noStrike">
                        <a:solidFill>
                          <a:srgbClr val="008000"/>
                        </a:solidFill>
                        <a:effectLst/>
                        <a:latin typeface="Times New Roman" panose="02020603050405020304" pitchFamily="18" charset="0"/>
                      </a:endParaRPr>
                    </a:p>
                  </a:txBody>
                  <a:tcPr marL="4691" marR="4691" marT="4691" marB="0"/>
                </a:tc>
                <a:tc>
                  <a:txBody>
                    <a:bodyPr/>
                    <a:lstStyle/>
                    <a:p>
                      <a:pPr algn="r" fontAlgn="b"/>
                      <a:r>
                        <a:rPr lang="en-US" sz="900" u="none" strike="noStrike">
                          <a:effectLst/>
                        </a:rPr>
                        <a:t>0.1</a:t>
                      </a:r>
                      <a:endParaRPr lang="en-US" sz="900" b="0" i="0" u="none" strike="noStrike">
                        <a:solidFill>
                          <a:srgbClr val="008000"/>
                        </a:solidFill>
                        <a:effectLst/>
                        <a:latin typeface="Times New Roman" panose="02020603050405020304" pitchFamily="18" charset="0"/>
                      </a:endParaRPr>
                    </a:p>
                  </a:txBody>
                  <a:tcPr marL="4691" marR="4691" marT="4691" marB="0" anchor="b"/>
                </a:tc>
                <a:tc>
                  <a:txBody>
                    <a:bodyPr/>
                    <a:lstStyle/>
                    <a:p>
                      <a:pPr algn="r" fontAlgn="b"/>
                      <a:r>
                        <a:rPr lang="en-US" sz="900" u="none" strike="noStrike">
                          <a:effectLst/>
                        </a:rPr>
                        <a:t>0.00%</a:t>
                      </a:r>
                      <a:endParaRPr lang="en-US" sz="900" b="0" i="0" u="none" strike="noStrike">
                        <a:effectLst/>
                        <a:latin typeface="Times New Roman" panose="02020603050405020304" pitchFamily="18" charset="0"/>
                      </a:endParaRPr>
                    </a:p>
                  </a:txBody>
                  <a:tcPr marL="4691" marR="4691" marT="4691" marB="0" anchor="b"/>
                </a:tc>
                <a:extLst>
                  <a:ext uri="{0D108BD9-81ED-4DB2-BD59-A6C34878D82A}">
                    <a16:rowId xmlns:a16="http://schemas.microsoft.com/office/drawing/2014/main" val="389368755"/>
                  </a:ext>
                </a:extLst>
              </a:tr>
              <a:tr h="145407">
                <a:tc>
                  <a:txBody>
                    <a:bodyPr/>
                    <a:lstStyle/>
                    <a:p>
                      <a:pPr algn="l" fontAlgn="b"/>
                      <a:r>
                        <a:rPr lang="en-US" sz="900" u="none" strike="noStrike">
                          <a:effectLst/>
                        </a:rPr>
                        <a:t>Add to Industry Norm</a:t>
                      </a:r>
                      <a:endParaRPr lang="en-US" sz="900" b="1" i="1" u="none" strike="noStrike">
                        <a:effectLst/>
                        <a:latin typeface="Arial" panose="020B0604020202020204" pitchFamily="34" charset="0"/>
                      </a:endParaRPr>
                    </a:p>
                  </a:txBody>
                  <a:tcPr marL="4691" marR="4691" marT="4691" marB="0" anchor="b"/>
                </a:tc>
                <a:tc>
                  <a:txBody>
                    <a:bodyPr/>
                    <a:lstStyle/>
                    <a:p>
                      <a:pPr algn="l" fontAlgn="b"/>
                      <a:r>
                        <a:rPr lang="en-US" sz="900" u="none" strike="noStrike">
                          <a:effectLst/>
                        </a:rPr>
                        <a:t> </a:t>
                      </a:r>
                      <a:endParaRPr lang="en-US" sz="900" b="0" i="0" u="none" strike="noStrike">
                        <a:effectLst/>
                        <a:latin typeface="Arial" panose="020B0604020202020204" pitchFamily="34" charset="0"/>
                      </a:endParaRPr>
                    </a:p>
                  </a:txBody>
                  <a:tcPr marL="4691" marR="4691" marT="4691" marB="0" anchor="b"/>
                </a:tc>
                <a:tc>
                  <a:txBody>
                    <a:bodyPr/>
                    <a:lstStyle/>
                    <a:p>
                      <a:pPr algn="l" fontAlgn="b"/>
                      <a:r>
                        <a:rPr lang="en-US" sz="900" u="none" strike="noStrike">
                          <a:effectLst/>
                        </a:rPr>
                        <a:t> </a:t>
                      </a:r>
                      <a:endParaRPr lang="en-US" sz="900" b="0" i="0" u="none" strike="noStrike">
                        <a:effectLst/>
                        <a:latin typeface="Arial" panose="020B0604020202020204" pitchFamily="34" charset="0"/>
                      </a:endParaRPr>
                    </a:p>
                  </a:txBody>
                  <a:tcPr marL="4691" marR="4691" marT="4691" marB="0" anchor="b"/>
                </a:tc>
                <a:tc>
                  <a:txBody>
                    <a:bodyPr/>
                    <a:lstStyle/>
                    <a:p>
                      <a:pPr algn="r" fontAlgn="b"/>
                      <a:r>
                        <a:rPr lang="en-US" sz="900" u="none" strike="noStrike">
                          <a:effectLst/>
                        </a:rPr>
                        <a:t>1.45%</a:t>
                      </a:r>
                      <a:endParaRPr lang="en-US" sz="900" b="1" i="0" u="none" strike="noStrike">
                        <a:effectLst/>
                        <a:latin typeface="Arial" panose="020B0604020202020204" pitchFamily="34" charset="0"/>
                      </a:endParaRPr>
                    </a:p>
                  </a:txBody>
                  <a:tcPr marL="4691" marR="4691" marT="4691" marB="0" anchor="b"/>
                </a:tc>
                <a:extLst>
                  <a:ext uri="{0D108BD9-81ED-4DB2-BD59-A6C34878D82A}">
                    <a16:rowId xmlns:a16="http://schemas.microsoft.com/office/drawing/2014/main" val="3855700658"/>
                  </a:ext>
                </a:extLst>
              </a:tr>
              <a:tr h="145407">
                <a:tc>
                  <a:txBody>
                    <a:bodyPr/>
                    <a:lstStyle/>
                    <a:p>
                      <a:pPr algn="l" fontAlgn="b"/>
                      <a:r>
                        <a:rPr lang="en-US" sz="900" u="none" strike="noStrike">
                          <a:effectLst/>
                        </a:rPr>
                        <a:t>ADJUSTED RATE</a:t>
                      </a:r>
                      <a:endParaRPr lang="en-US" sz="900" b="1" i="1" u="none" strike="noStrike">
                        <a:effectLst/>
                        <a:latin typeface="Arial" panose="020B0604020202020204" pitchFamily="34" charset="0"/>
                      </a:endParaRPr>
                    </a:p>
                  </a:txBody>
                  <a:tcPr marL="4691" marR="4691" marT="4691" marB="0" anchor="b"/>
                </a:tc>
                <a:tc>
                  <a:txBody>
                    <a:bodyPr/>
                    <a:lstStyle/>
                    <a:p>
                      <a:pPr algn="l" fontAlgn="b"/>
                      <a:r>
                        <a:rPr lang="en-US" sz="900" u="none" strike="noStrike">
                          <a:effectLst/>
                        </a:rPr>
                        <a:t> </a:t>
                      </a:r>
                      <a:endParaRPr lang="en-US" sz="900" b="1" i="0" u="none" strike="noStrike">
                        <a:effectLst/>
                        <a:latin typeface="Arial" panose="020B0604020202020204" pitchFamily="34" charset="0"/>
                      </a:endParaRPr>
                    </a:p>
                  </a:txBody>
                  <a:tcPr marL="4691" marR="4691" marT="4691" marB="0" anchor="b"/>
                </a:tc>
                <a:tc>
                  <a:txBody>
                    <a:bodyPr/>
                    <a:lstStyle/>
                    <a:p>
                      <a:pPr algn="l" fontAlgn="b"/>
                      <a:r>
                        <a:rPr lang="en-US" sz="900" u="none" strike="noStrike">
                          <a:effectLst/>
                        </a:rPr>
                        <a:t> </a:t>
                      </a:r>
                      <a:endParaRPr lang="en-US" sz="900" b="1" i="0" u="none" strike="noStrike">
                        <a:effectLst/>
                        <a:latin typeface="Arial" panose="020B0604020202020204" pitchFamily="34" charset="0"/>
                      </a:endParaRPr>
                    </a:p>
                  </a:txBody>
                  <a:tcPr marL="4691" marR="4691" marT="4691" marB="0" anchor="b"/>
                </a:tc>
                <a:tc>
                  <a:txBody>
                    <a:bodyPr/>
                    <a:lstStyle/>
                    <a:p>
                      <a:pPr algn="r" fontAlgn="b"/>
                      <a:r>
                        <a:rPr lang="en-US" sz="900" u="none" strike="noStrike" dirty="0">
                          <a:effectLst/>
                        </a:rPr>
                        <a:t>6.45%</a:t>
                      </a:r>
                      <a:endParaRPr lang="en-US" sz="900" b="1" i="0" u="none" strike="noStrike" dirty="0">
                        <a:effectLst/>
                        <a:latin typeface="Arial" panose="020B0604020202020204" pitchFamily="34" charset="0"/>
                      </a:endParaRPr>
                    </a:p>
                  </a:txBody>
                  <a:tcPr marL="4691" marR="4691" marT="4691" marB="0" anchor="b"/>
                </a:tc>
                <a:extLst>
                  <a:ext uri="{0D108BD9-81ED-4DB2-BD59-A6C34878D82A}">
                    <a16:rowId xmlns:a16="http://schemas.microsoft.com/office/drawing/2014/main" val="2946923851"/>
                  </a:ext>
                </a:extLst>
              </a:tr>
            </a:tbl>
          </a:graphicData>
        </a:graphic>
      </p:graphicFrame>
    </p:spTree>
    <p:extLst>
      <p:ext uri="{BB962C8B-B14F-4D97-AF65-F5344CB8AC3E}">
        <p14:creationId xmlns:p14="http://schemas.microsoft.com/office/powerpoint/2010/main" val="1353689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1CAB2-791D-4ECC-9121-CE6791A610A6}"/>
              </a:ext>
            </a:extLst>
          </p:cNvPr>
          <p:cNvSpPr>
            <a:spLocks noGrp="1"/>
          </p:cNvSpPr>
          <p:nvPr>
            <p:ph type="title"/>
          </p:nvPr>
        </p:nvSpPr>
        <p:spPr>
          <a:xfrm>
            <a:off x="649224" y="645106"/>
            <a:ext cx="5122652" cy="1259894"/>
          </a:xfrm>
        </p:spPr>
        <p:txBody>
          <a:bodyPr>
            <a:normAutofit/>
          </a:bodyPr>
          <a:lstStyle/>
          <a:p>
            <a:r>
              <a:rPr lang="en-US" dirty="0"/>
              <a:t>Tip Four</a:t>
            </a:r>
          </a:p>
        </p:txBody>
      </p:sp>
      <p:sp>
        <p:nvSpPr>
          <p:cNvPr id="29"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5F3CC1A-19A7-4965-B7C1-E31898EC79C1}"/>
              </a:ext>
            </a:extLst>
          </p:cNvPr>
          <p:cNvSpPr>
            <a:spLocks noGrp="1"/>
          </p:cNvSpPr>
          <p:nvPr>
            <p:ph idx="1"/>
          </p:nvPr>
        </p:nvSpPr>
        <p:spPr>
          <a:xfrm>
            <a:off x="649225" y="2133600"/>
            <a:ext cx="5122652" cy="3759253"/>
          </a:xfrm>
        </p:spPr>
        <p:txBody>
          <a:bodyPr>
            <a:normAutofit/>
          </a:bodyPr>
          <a:lstStyle/>
          <a:p>
            <a:pPr marL="0" indent="0">
              <a:buNone/>
            </a:pPr>
            <a:r>
              <a:rPr lang="en-US" sz="3200" dirty="0"/>
              <a:t>To know what others are likely to find beautiful, you have to consider what they will view as plausible evidence for beauty</a:t>
            </a:r>
          </a:p>
        </p:txBody>
      </p:sp>
      <p:pic>
        <p:nvPicPr>
          <p:cNvPr id="7" name="Graphic 6" descr="Magnifying glass">
            <a:extLst>
              <a:ext uri="{FF2B5EF4-FFF2-40B4-BE49-F238E27FC236}">
                <a16:creationId xmlns:a16="http://schemas.microsoft.com/office/drawing/2014/main" id="{09BFE3C9-82C1-4FD9-AD16-B9904EAD6C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30"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7E63B54-6E15-4C58-8B10-4D07CDE69D95}"/>
              </a:ext>
            </a:extLst>
          </p:cNvPr>
          <p:cNvSpPr>
            <a:spLocks noGrp="1"/>
          </p:cNvSpPr>
          <p:nvPr>
            <p:ph type="ftr" sz="quarter" idx="11"/>
          </p:nvPr>
        </p:nvSpPr>
        <p:spPr/>
        <p:txBody>
          <a:bodyPr/>
          <a:lstStyle/>
          <a:p>
            <a:r>
              <a:rPr lang="en-US"/>
              <a:t>(c) Foresight Science &amp; Technology, 2019</a:t>
            </a:r>
            <a:endParaRPr lang="en-US" dirty="0"/>
          </a:p>
        </p:txBody>
      </p:sp>
      <p:sp>
        <p:nvSpPr>
          <p:cNvPr id="10" name="Slide Number Placeholder 4">
            <a:extLst>
              <a:ext uri="{FF2B5EF4-FFF2-40B4-BE49-F238E27FC236}">
                <a16:creationId xmlns:a16="http://schemas.microsoft.com/office/drawing/2014/main" id="{2FED084D-7AA6-4F7E-97E5-4402ECEA823B}"/>
              </a:ext>
            </a:extLst>
          </p:cNvPr>
          <p:cNvSpPr>
            <a:spLocks noGrp="1"/>
          </p:cNvSpPr>
          <p:nvPr>
            <p:ph type="sldNum" sz="quarter" idx="12"/>
          </p:nvPr>
        </p:nvSpPr>
        <p:spPr>
          <a:xfrm>
            <a:off x="26169" y="6121453"/>
            <a:ext cx="779767" cy="365125"/>
          </a:xfrm>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66623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138506-CB1A-4D9F-A790-37A5ED21B92B}"/>
              </a:ext>
            </a:extLst>
          </p:cNvPr>
          <p:cNvSpPr>
            <a:spLocks noGrp="1"/>
          </p:cNvSpPr>
          <p:nvPr>
            <p:ph type="title"/>
          </p:nvPr>
        </p:nvSpPr>
        <p:spPr/>
        <p:txBody>
          <a:bodyPr/>
          <a:lstStyle/>
          <a:p>
            <a:r>
              <a:rPr lang="en-US" dirty="0"/>
              <a:t>Value on the Income Statement</a:t>
            </a:r>
          </a:p>
        </p:txBody>
      </p:sp>
      <p:sp>
        <p:nvSpPr>
          <p:cNvPr id="7" name="Text Placeholder 6">
            <a:extLst>
              <a:ext uri="{FF2B5EF4-FFF2-40B4-BE49-F238E27FC236}">
                <a16:creationId xmlns:a16="http://schemas.microsoft.com/office/drawing/2014/main" id="{E24944FC-BF55-451E-A4B1-7056D7E5E981}"/>
              </a:ext>
            </a:extLst>
          </p:cNvPr>
          <p:cNvSpPr>
            <a:spLocks noGrp="1"/>
          </p:cNvSpPr>
          <p:nvPr>
            <p:ph type="body" idx="1"/>
          </p:nvPr>
        </p:nvSpPr>
        <p:spPr/>
        <p:txBody>
          <a:bodyPr/>
          <a:lstStyle/>
          <a:p>
            <a:r>
              <a:rPr lang="en-US" dirty="0"/>
              <a:t>Net Present Value</a:t>
            </a:r>
          </a:p>
        </p:txBody>
      </p:sp>
      <p:sp>
        <p:nvSpPr>
          <p:cNvPr id="4" name="Footer Placeholder 3">
            <a:extLst>
              <a:ext uri="{FF2B5EF4-FFF2-40B4-BE49-F238E27FC236}">
                <a16:creationId xmlns:a16="http://schemas.microsoft.com/office/drawing/2014/main" id="{2C13E9E3-FF14-4C07-BBE4-1EEA864C1191}"/>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D8FF27DE-0965-4DC3-8186-BA5522F242A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75738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145252-8BAB-41AB-9BA7-01CB849D0BD7}"/>
              </a:ext>
            </a:extLst>
          </p:cNvPr>
          <p:cNvSpPr>
            <a:spLocks noGrp="1"/>
          </p:cNvSpPr>
          <p:nvPr>
            <p:ph type="title"/>
          </p:nvPr>
        </p:nvSpPr>
        <p:spPr/>
        <p:txBody>
          <a:bodyPr/>
          <a:lstStyle/>
          <a:p>
            <a:r>
              <a:rPr lang="en-US" dirty="0"/>
              <a:t>Sample Income Statement</a:t>
            </a:r>
          </a:p>
        </p:txBody>
      </p:sp>
      <p:pic>
        <p:nvPicPr>
          <p:cNvPr id="9" name="Content Placeholder 8">
            <a:extLst>
              <a:ext uri="{FF2B5EF4-FFF2-40B4-BE49-F238E27FC236}">
                <a16:creationId xmlns:a16="http://schemas.microsoft.com/office/drawing/2014/main" id="{C163A2E7-2774-4049-B90D-01B14FD028EA}"/>
              </a:ext>
            </a:extLst>
          </p:cNvPr>
          <p:cNvPicPr>
            <a:picLocks noGrp="1" noChangeAspect="1"/>
          </p:cNvPicPr>
          <p:nvPr>
            <p:ph idx="1"/>
          </p:nvPr>
        </p:nvPicPr>
        <p:blipFill>
          <a:blip r:embed="rId2"/>
          <a:stretch>
            <a:fillRect/>
          </a:stretch>
        </p:blipFill>
        <p:spPr>
          <a:xfrm>
            <a:off x="2759605" y="1343025"/>
            <a:ext cx="6206066" cy="4654550"/>
          </a:xfrm>
        </p:spPr>
      </p:pic>
      <p:sp>
        <p:nvSpPr>
          <p:cNvPr id="4" name="Footer Placeholder 3">
            <a:extLst>
              <a:ext uri="{FF2B5EF4-FFF2-40B4-BE49-F238E27FC236}">
                <a16:creationId xmlns:a16="http://schemas.microsoft.com/office/drawing/2014/main" id="{5101D500-68D6-4EDB-A981-F55397FE9F68}"/>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28854A1C-8A68-402D-9800-4FE2D2584E8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0" name="TextBox 59">
            <a:extLst>
              <a:ext uri="{FF2B5EF4-FFF2-40B4-BE49-F238E27FC236}">
                <a16:creationId xmlns:a16="http://schemas.microsoft.com/office/drawing/2014/main" id="{FCA01055-08DD-4E52-8932-B222046DADFF}"/>
              </a:ext>
            </a:extLst>
          </p:cNvPr>
          <p:cNvSpPr txBox="1"/>
          <p:nvPr/>
        </p:nvSpPr>
        <p:spPr>
          <a:xfrm>
            <a:off x="9132351" y="5489477"/>
            <a:ext cx="2282031" cy="646331"/>
          </a:xfrm>
          <a:prstGeom prst="rect">
            <a:avLst/>
          </a:prstGeom>
          <a:noFill/>
        </p:spPr>
        <p:txBody>
          <a:bodyPr wrap="square" rtlCol="0">
            <a:spAutoFit/>
          </a:bodyPr>
          <a:lstStyle/>
          <a:p>
            <a:r>
              <a:rPr lang="en-US" sz="1200" dirty="0"/>
              <a:t>http://johanhburger.com/understanding-the-income-statement/</a:t>
            </a:r>
          </a:p>
        </p:txBody>
      </p:sp>
      <p:sp>
        <p:nvSpPr>
          <p:cNvPr id="2" name="Rectangle 1">
            <a:extLst>
              <a:ext uri="{FF2B5EF4-FFF2-40B4-BE49-F238E27FC236}">
                <a16:creationId xmlns:a16="http://schemas.microsoft.com/office/drawing/2014/main" id="{1AB08A63-DCFF-421E-9DCE-48FD28C91080}"/>
              </a:ext>
            </a:extLst>
          </p:cNvPr>
          <p:cNvSpPr/>
          <p:nvPr/>
        </p:nvSpPr>
        <p:spPr>
          <a:xfrm>
            <a:off x="3186114" y="1971675"/>
            <a:ext cx="5376862" cy="71558"/>
          </a:xfrm>
          <a:prstGeom prst="rect">
            <a:avLst/>
          </a:prstGeom>
          <a:solidFill>
            <a:schemeClr val="accent1">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F572B-2123-428D-8861-BEAC483294DF}"/>
              </a:ext>
            </a:extLst>
          </p:cNvPr>
          <p:cNvSpPr/>
          <p:nvPr/>
        </p:nvSpPr>
        <p:spPr>
          <a:xfrm>
            <a:off x="3162300" y="2294405"/>
            <a:ext cx="5400675" cy="71558"/>
          </a:xfrm>
          <a:prstGeom prst="rect">
            <a:avLst/>
          </a:prstGeom>
          <a:solidFill>
            <a:schemeClr val="accent1">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181890-2CE6-436A-9EF6-9F81C7CD684C}"/>
              </a:ext>
            </a:extLst>
          </p:cNvPr>
          <p:cNvSpPr/>
          <p:nvPr/>
        </p:nvSpPr>
        <p:spPr>
          <a:xfrm>
            <a:off x="3186114" y="3253628"/>
            <a:ext cx="5400675" cy="339678"/>
          </a:xfrm>
          <a:prstGeom prst="rect">
            <a:avLst/>
          </a:prstGeom>
          <a:solidFill>
            <a:schemeClr val="accent1">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F9524F-CD7C-47C6-8A5D-486F2C45FE5A}"/>
              </a:ext>
            </a:extLst>
          </p:cNvPr>
          <p:cNvSpPr txBox="1"/>
          <p:nvPr/>
        </p:nvSpPr>
        <p:spPr>
          <a:xfrm>
            <a:off x="9179360" y="1789157"/>
            <a:ext cx="1684400" cy="2031325"/>
          </a:xfrm>
          <a:prstGeom prst="rect">
            <a:avLst/>
          </a:prstGeom>
          <a:noFill/>
        </p:spPr>
        <p:txBody>
          <a:bodyPr wrap="square" rtlCol="0">
            <a:spAutoFit/>
          </a:bodyPr>
          <a:lstStyle/>
          <a:p>
            <a:r>
              <a:rPr lang="en-US" dirty="0"/>
              <a:t>Some </a:t>
            </a:r>
            <a:r>
              <a:rPr lang="en-US" dirty="0" err="1"/>
              <a:t>percentagebased</a:t>
            </a:r>
            <a:r>
              <a:rPr lang="en-US" dirty="0"/>
              <a:t> on contribution to product revenues and costs</a:t>
            </a:r>
          </a:p>
        </p:txBody>
      </p:sp>
    </p:spTree>
    <p:extLst>
      <p:ext uri="{BB962C8B-B14F-4D97-AF65-F5344CB8AC3E}">
        <p14:creationId xmlns:p14="http://schemas.microsoft.com/office/powerpoint/2010/main" val="64369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A7B5-AD1D-49BD-AF08-1CD822610036}"/>
              </a:ext>
            </a:extLst>
          </p:cNvPr>
          <p:cNvSpPr>
            <a:spLocks noGrp="1"/>
          </p:cNvSpPr>
          <p:nvPr>
            <p:ph type="title"/>
          </p:nvPr>
        </p:nvSpPr>
        <p:spPr>
          <a:xfrm>
            <a:off x="2589212" y="179782"/>
            <a:ext cx="9444294" cy="1280890"/>
          </a:xfrm>
        </p:spPr>
        <p:txBody>
          <a:bodyPr/>
          <a:lstStyle/>
          <a:p>
            <a:r>
              <a:rPr lang="en-US" dirty="0"/>
              <a:t>NPV as a component of Gross Profit or EBIT</a:t>
            </a:r>
          </a:p>
        </p:txBody>
      </p:sp>
      <p:pic>
        <p:nvPicPr>
          <p:cNvPr id="6" name="Content Placeholder 5">
            <a:extLst>
              <a:ext uri="{FF2B5EF4-FFF2-40B4-BE49-F238E27FC236}">
                <a16:creationId xmlns:a16="http://schemas.microsoft.com/office/drawing/2014/main" id="{B3322A22-E9ED-4323-A931-A0C2DCCBA497}"/>
              </a:ext>
            </a:extLst>
          </p:cNvPr>
          <p:cNvPicPr>
            <a:picLocks noGrp="1" noChangeAspect="1"/>
          </p:cNvPicPr>
          <p:nvPr>
            <p:ph idx="1"/>
          </p:nvPr>
        </p:nvPicPr>
        <p:blipFill>
          <a:blip r:embed="rId2"/>
          <a:stretch>
            <a:fillRect/>
          </a:stretch>
        </p:blipFill>
        <p:spPr>
          <a:xfrm>
            <a:off x="4579144" y="1460672"/>
            <a:ext cx="4287374" cy="4451178"/>
          </a:xfrm>
          <a:prstGeom prst="rect">
            <a:avLst/>
          </a:prstGeom>
        </p:spPr>
      </p:pic>
      <p:sp>
        <p:nvSpPr>
          <p:cNvPr id="4" name="Footer Placeholder 3">
            <a:extLst>
              <a:ext uri="{FF2B5EF4-FFF2-40B4-BE49-F238E27FC236}">
                <a16:creationId xmlns:a16="http://schemas.microsoft.com/office/drawing/2014/main" id="{156905FC-8351-4BBB-94D1-552442378B04}"/>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37D04815-C296-48C7-AF63-9E9C325E1088}"/>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53284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663AD64F-1B30-4B6B-A8C2-37B6275BD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1524001"/>
            <a:ext cx="577056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a:extLst>
              <a:ext uri="{FF2B5EF4-FFF2-40B4-BE49-F238E27FC236}">
                <a16:creationId xmlns:a16="http://schemas.microsoft.com/office/drawing/2014/main" id="{AC72F7C0-4A12-4471-9590-ED80A64055E8}"/>
              </a:ext>
            </a:extLst>
          </p:cNvPr>
          <p:cNvSpPr txBox="1">
            <a:spLocks noChangeArrowheads="1"/>
          </p:cNvSpPr>
          <p:nvPr/>
        </p:nvSpPr>
        <p:spPr bwMode="auto">
          <a:xfrm>
            <a:off x="2841625" y="5029200"/>
            <a:ext cx="7031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eaLnBrk="0" hangingPunct="0"/>
            <a:r>
              <a:rPr lang="en-US" altLang="en-US" sz="2400">
                <a:solidFill>
                  <a:schemeClr val="tx2"/>
                </a:solidFill>
                <a:latin typeface="Times New Roman" panose="02020603050405020304" pitchFamily="18" charset="0"/>
              </a:rPr>
              <a:t>(Life or death needs such as health, </a:t>
            </a:r>
            <a:br>
              <a:rPr lang="en-US" altLang="en-US" sz="2400">
                <a:solidFill>
                  <a:schemeClr val="tx2"/>
                </a:solidFill>
                <a:latin typeface="Times New Roman" panose="02020603050405020304" pitchFamily="18" charset="0"/>
              </a:rPr>
            </a:br>
            <a:r>
              <a:rPr lang="en-US" altLang="en-US" sz="2400">
                <a:solidFill>
                  <a:schemeClr val="tx2"/>
                </a:solidFill>
                <a:latin typeface="Times New Roman" panose="02020603050405020304" pitchFamily="18" charset="0"/>
              </a:rPr>
              <a:t>environment, or military requirements and </a:t>
            </a:r>
          </a:p>
          <a:p>
            <a:pPr algn="ctr" eaLnBrk="0" hangingPunct="0"/>
            <a:r>
              <a:rPr lang="en-US" altLang="en-US" sz="2400">
                <a:solidFill>
                  <a:schemeClr val="tx2"/>
                </a:solidFill>
                <a:latin typeface="Times New Roman" panose="02020603050405020304" pitchFamily="18" charset="0"/>
              </a:rPr>
              <a:t>aesthetics/taste for consumer items are the exceptions. )</a:t>
            </a:r>
          </a:p>
        </p:txBody>
      </p:sp>
      <p:sp>
        <p:nvSpPr>
          <p:cNvPr id="24580" name="Footer Placeholder 6">
            <a:extLst>
              <a:ext uri="{FF2B5EF4-FFF2-40B4-BE49-F238E27FC236}">
                <a16:creationId xmlns:a16="http://schemas.microsoft.com/office/drawing/2014/main" id="{E91CEABB-BB84-4BC2-B2E3-696081E8CBE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24581" name="Slide Number Placeholder 6">
            <a:extLst>
              <a:ext uri="{FF2B5EF4-FFF2-40B4-BE49-F238E27FC236}">
                <a16:creationId xmlns:a16="http://schemas.microsoft.com/office/drawing/2014/main" id="{46813B02-8BAB-4EF5-AF8B-84052B1D41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CEBC7EA1-C126-472E-A064-E4ACDE815A07}" type="slidenum">
              <a:rPr lang="en-US" altLang="en-US">
                <a:solidFill>
                  <a:schemeClr val="bg1"/>
                </a:solidFill>
              </a:rPr>
              <a:pPr/>
              <a:t>31</a:t>
            </a:fld>
            <a:endParaRPr lang="en-US" altLang="en-US" dirty="0">
              <a:solidFill>
                <a:schemeClr val="bg1"/>
              </a:solidFill>
            </a:endParaRPr>
          </a:p>
        </p:txBody>
      </p:sp>
      <p:sp>
        <p:nvSpPr>
          <p:cNvPr id="8" name="Title 7">
            <a:extLst>
              <a:ext uri="{FF2B5EF4-FFF2-40B4-BE49-F238E27FC236}">
                <a16:creationId xmlns:a16="http://schemas.microsoft.com/office/drawing/2014/main" id="{D1486739-23D8-4CBD-A0C8-4078BBC2F859}"/>
              </a:ext>
            </a:extLst>
          </p:cNvPr>
          <p:cNvSpPr>
            <a:spLocks noGrp="1"/>
          </p:cNvSpPr>
          <p:nvPr>
            <p:ph type="title"/>
          </p:nvPr>
        </p:nvSpPr>
        <p:spPr>
          <a:xfrm>
            <a:off x="2057400" y="152400"/>
            <a:ext cx="8229600" cy="1143000"/>
          </a:xfrm>
        </p:spPr>
        <p:txBody>
          <a:bodyPr/>
          <a:lstStyle/>
          <a:p>
            <a:pPr>
              <a:defRPr/>
            </a:pPr>
            <a:r>
              <a:rPr lang="en-US" dirty="0"/>
              <a:t>Revenues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896076" cy="3033418"/>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Insertion into a Supply Chain</a:t>
            </a:r>
          </a:p>
        </p:txBody>
      </p:sp>
      <p:pic>
        <p:nvPicPr>
          <p:cNvPr id="4" name="Picture 2" descr="Supply_Chain"/>
          <p:cNvPicPr>
            <a:picLocks noChangeAspect="1" noChangeArrowheads="1"/>
          </p:cNvPicPr>
          <p:nvPr/>
        </p:nvPicPr>
        <p:blipFill>
          <a:blip r:embed="rId2"/>
          <a:stretch>
            <a:fillRect/>
          </a:stretch>
        </p:blipFill>
        <p:spPr bwMode="auto">
          <a:xfrm>
            <a:off x="4345375" y="961812"/>
            <a:ext cx="6574649" cy="4930987"/>
          </a:xfrm>
          <a:prstGeom prst="rect">
            <a:avLst/>
          </a:prstGeom>
          <a:noFill/>
        </p:spPr>
      </p:pic>
      <p:sp>
        <p:nvSpPr>
          <p:cNvPr id="5" name="Footer Placeholder 4"/>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(c) Foresight Science &amp; Technology, 2019</a:t>
            </a:r>
          </a:p>
        </p:txBody>
      </p:sp>
      <p:sp>
        <p:nvSpPr>
          <p:cNvPr id="3" name="Slide Number Placeholder 2"/>
          <p:cNvSpPr>
            <a:spLocks noGrp="1"/>
          </p:cNvSpPr>
          <p:nvPr>
            <p:ph type="sldNum" sz="quarter" idx="12"/>
          </p:nvPr>
        </p:nvSpPr>
        <p:spPr>
          <a:xfrm>
            <a:off x="11310257" y="6356350"/>
            <a:ext cx="560009" cy="365125"/>
          </a:xfrm>
        </p:spPr>
        <p:txBody>
          <a:bodyPr vert="horz" lIns="91440" tIns="45720" rIns="91440" bIns="45720" rtlCol="0" anchor="ctr">
            <a:normAutofit fontScale="92500" lnSpcReduction="10000"/>
          </a:bodyPr>
          <a:lstStyle/>
          <a:p>
            <a:pPr>
              <a:spcAft>
                <a:spcPts val="600"/>
              </a:spcAft>
            </a:pPr>
            <a:fld id="{6D22F896-40B5-4ADD-8801-0D06FADFA095}" type="slidenum">
              <a:rPr lang="en-US">
                <a:solidFill>
                  <a:srgbClr val="898989"/>
                </a:solidFill>
              </a:rPr>
              <a:pPr>
                <a:spcAft>
                  <a:spcPts val="600"/>
                </a:spcAft>
              </a:pPr>
              <a:t>32</a:t>
            </a:fld>
            <a:endParaRPr lang="en-US">
              <a:solidFill>
                <a:srgbClr val="898989"/>
              </a:solidFill>
            </a:endParaRPr>
          </a:p>
        </p:txBody>
      </p:sp>
      <p:sp>
        <p:nvSpPr>
          <p:cNvPr id="6" name="Slide Number Placeholder 4">
            <a:extLst>
              <a:ext uri="{FF2B5EF4-FFF2-40B4-BE49-F238E27FC236}">
                <a16:creationId xmlns:a16="http://schemas.microsoft.com/office/drawing/2014/main" id="{3E9A4FF4-6BF7-402B-A849-5E5FFD38039A}"/>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411086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a:extLst>
              <a:ext uri="{FF2B5EF4-FFF2-40B4-BE49-F238E27FC236}">
                <a16:creationId xmlns:a16="http://schemas.microsoft.com/office/drawing/2014/main" id="{D37EEE74-5BFA-4770-8841-92C7F6E3925E}"/>
              </a:ext>
            </a:extLst>
          </p:cNvPr>
          <p:cNvSpPr>
            <a:spLocks noGrp="1" noChangeArrowheads="1"/>
          </p:cNvSpPr>
          <p:nvPr>
            <p:ph type="title"/>
          </p:nvPr>
        </p:nvSpPr>
        <p:spPr/>
        <p:txBody>
          <a:bodyPr/>
          <a:lstStyle/>
          <a:p>
            <a:pPr>
              <a:defRPr/>
            </a:pPr>
            <a:r>
              <a:rPr lang="en-US" dirty="0"/>
              <a:t>Revenues are always Guesstimates </a:t>
            </a:r>
          </a:p>
        </p:txBody>
      </p:sp>
      <p:graphicFrame>
        <p:nvGraphicFramePr>
          <p:cNvPr id="1026" name="Object 4">
            <a:extLst>
              <a:ext uri="{FF2B5EF4-FFF2-40B4-BE49-F238E27FC236}">
                <a16:creationId xmlns:a16="http://schemas.microsoft.com/office/drawing/2014/main" id="{C9142D0F-9711-43C9-B1FF-4CEB94B30356}"/>
              </a:ext>
            </a:extLst>
          </p:cNvPr>
          <p:cNvGraphicFramePr>
            <a:graphicFrameLocks noChangeAspect="1"/>
          </p:cNvGraphicFramePr>
          <p:nvPr/>
        </p:nvGraphicFramePr>
        <p:xfrm>
          <a:off x="2743200" y="1524000"/>
          <a:ext cx="6669088" cy="4292600"/>
        </p:xfrm>
        <a:graphic>
          <a:graphicData uri="http://schemas.openxmlformats.org/presentationml/2006/ole">
            <mc:AlternateContent xmlns:mc="http://schemas.openxmlformats.org/markup-compatibility/2006">
              <mc:Choice xmlns:v="urn:schemas-microsoft-com:vml" Requires="v">
                <p:oleObj spid="_x0000_s1025" name="SmartDraw" r:id="rId4" imgW="7698960" imgH="4955760" progId="">
                  <p:embed/>
                </p:oleObj>
              </mc:Choice>
              <mc:Fallback>
                <p:oleObj name="SmartDraw" r:id="rId4" imgW="7698960" imgH="4955760" progId="">
                  <p:embed/>
                  <p:pic>
                    <p:nvPicPr>
                      <p:cNvPr id="1026" name="Object 4">
                        <a:extLst>
                          <a:ext uri="{FF2B5EF4-FFF2-40B4-BE49-F238E27FC236}">
                            <a16:creationId xmlns:a16="http://schemas.microsoft.com/office/drawing/2014/main" id="{C9142D0F-9711-43C9-B1FF-4CEB94B30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524000"/>
                        <a:ext cx="6669088"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Footer Placeholder 6">
            <a:extLst>
              <a:ext uri="{FF2B5EF4-FFF2-40B4-BE49-F238E27FC236}">
                <a16:creationId xmlns:a16="http://schemas.microsoft.com/office/drawing/2014/main" id="{B49BA0BE-E0C3-4664-A2F3-CA90375BD3B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1029" name="Slide Number Placeholder 6">
            <a:extLst>
              <a:ext uri="{FF2B5EF4-FFF2-40B4-BE49-F238E27FC236}">
                <a16:creationId xmlns:a16="http://schemas.microsoft.com/office/drawing/2014/main" id="{D6112CC5-3FD3-4BE3-B303-E60C9C4118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61944F0F-7503-487D-B52F-36CD5E046E96}" type="slidenum">
              <a:rPr lang="en-US" altLang="en-US">
                <a:solidFill>
                  <a:schemeClr val="bg1"/>
                </a:solidFill>
              </a:rPr>
              <a:pPr/>
              <a:t>33</a:t>
            </a:fld>
            <a:endParaRPr lang="en-US" alt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5DDA-98DB-476C-AEFC-A94CABEF5D48}"/>
              </a:ext>
            </a:extLst>
          </p:cNvPr>
          <p:cNvSpPr>
            <a:spLocks noGrp="1"/>
          </p:cNvSpPr>
          <p:nvPr>
            <p:ph type="title"/>
          </p:nvPr>
        </p:nvSpPr>
        <p:spPr/>
        <p:txBody>
          <a:bodyPr/>
          <a:lstStyle/>
          <a:p>
            <a:r>
              <a:rPr lang="en-US" dirty="0"/>
              <a:t>The level of uncertainty is related to the TRL</a:t>
            </a:r>
          </a:p>
        </p:txBody>
      </p:sp>
      <p:pic>
        <p:nvPicPr>
          <p:cNvPr id="7" name="Content Placeholder 6">
            <a:extLst>
              <a:ext uri="{FF2B5EF4-FFF2-40B4-BE49-F238E27FC236}">
                <a16:creationId xmlns:a16="http://schemas.microsoft.com/office/drawing/2014/main" id="{54ED2D5D-D907-493E-8F89-2DCE767AD82C}"/>
              </a:ext>
            </a:extLst>
          </p:cNvPr>
          <p:cNvPicPr>
            <a:picLocks noGrp="1" noChangeAspect="1"/>
          </p:cNvPicPr>
          <p:nvPr>
            <p:ph idx="1"/>
          </p:nvPr>
        </p:nvPicPr>
        <p:blipFill>
          <a:blip r:embed="rId2"/>
          <a:stretch>
            <a:fillRect/>
          </a:stretch>
        </p:blipFill>
        <p:spPr>
          <a:xfrm>
            <a:off x="4526967" y="2133600"/>
            <a:ext cx="5039891" cy="3778250"/>
          </a:xfrm>
        </p:spPr>
      </p:pic>
      <p:sp>
        <p:nvSpPr>
          <p:cNvPr id="4" name="Footer Placeholder 3">
            <a:extLst>
              <a:ext uri="{FF2B5EF4-FFF2-40B4-BE49-F238E27FC236}">
                <a16:creationId xmlns:a16="http://schemas.microsoft.com/office/drawing/2014/main" id="{9E48B7FE-29FB-4836-BBAA-3F03BE3AF8E1}"/>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2CD13029-81EC-4998-A8C9-6CD902585852}"/>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8" name="Rectangle 7">
            <a:extLst>
              <a:ext uri="{FF2B5EF4-FFF2-40B4-BE49-F238E27FC236}">
                <a16:creationId xmlns:a16="http://schemas.microsoft.com/office/drawing/2014/main" id="{F1EDA9AA-399A-4469-849B-14EA367B77CA}"/>
              </a:ext>
            </a:extLst>
          </p:cNvPr>
          <p:cNvSpPr/>
          <p:nvPr/>
        </p:nvSpPr>
        <p:spPr>
          <a:xfrm>
            <a:off x="9805987" y="2970104"/>
            <a:ext cx="1552575" cy="954107"/>
          </a:xfrm>
          <a:prstGeom prst="rect">
            <a:avLst/>
          </a:prstGeom>
        </p:spPr>
        <p:txBody>
          <a:bodyPr wrap="square">
            <a:spAutoFit/>
          </a:bodyPr>
          <a:lstStyle/>
          <a:p>
            <a:r>
              <a:rPr lang="en-US" sz="1400" dirty="0"/>
              <a:t>https://www.advancedplasmasolutions.com/for-investors/</a:t>
            </a:r>
          </a:p>
        </p:txBody>
      </p:sp>
    </p:spTree>
    <p:extLst>
      <p:ext uri="{BB962C8B-B14F-4D97-AF65-F5344CB8AC3E}">
        <p14:creationId xmlns:p14="http://schemas.microsoft.com/office/powerpoint/2010/main" val="1809835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Generations and technology insertion into supply chains</a:t>
            </a:r>
          </a:p>
        </p:txBody>
      </p:sp>
      <p:sp>
        <p:nvSpPr>
          <p:cNvPr id="5" name="Footer Placeholder 4"/>
          <p:cNvSpPr>
            <a:spLocks noGrp="1"/>
          </p:cNvSpPr>
          <p:nvPr>
            <p:ph type="ftr" sz="quarter" idx="11"/>
          </p:nvPr>
        </p:nvSpPr>
        <p:spPr/>
        <p:txBody>
          <a:bodyPr/>
          <a:lstStyle/>
          <a:p>
            <a:r>
              <a:rPr lang="en-US"/>
              <a:t>(c) Foresight Science &amp; Technology, 2019</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35</a:t>
            </a:fld>
            <a:endParaRPr lang="en-US" dirty="0"/>
          </a:p>
        </p:txBody>
      </p:sp>
      <p:pic>
        <p:nvPicPr>
          <p:cNvPr id="4" name="Picture 3"/>
          <p:cNvPicPr>
            <a:picLocks noChangeAspect="1"/>
          </p:cNvPicPr>
          <p:nvPr/>
        </p:nvPicPr>
        <p:blipFill>
          <a:blip r:embed="rId2"/>
          <a:stretch>
            <a:fillRect/>
          </a:stretch>
        </p:blipFill>
        <p:spPr>
          <a:xfrm>
            <a:off x="1766379" y="1921256"/>
            <a:ext cx="8973673" cy="4160391"/>
          </a:xfrm>
          <a:prstGeom prst="rect">
            <a:avLst/>
          </a:prstGeom>
        </p:spPr>
      </p:pic>
    </p:spTree>
    <p:extLst>
      <p:ext uri="{BB962C8B-B14F-4D97-AF65-F5344CB8AC3E}">
        <p14:creationId xmlns:p14="http://schemas.microsoft.com/office/powerpoint/2010/main" val="221106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E7BC50-DC2D-4FC3-93C6-7492F7B8AF89}"/>
              </a:ext>
            </a:extLst>
          </p:cNvPr>
          <p:cNvSpPr>
            <a:spLocks noGrp="1"/>
          </p:cNvSpPr>
          <p:nvPr>
            <p:ph type="ftr" sz="quarter" idx="11"/>
          </p:nvPr>
        </p:nvSpPr>
        <p:spPr/>
        <p:txBody>
          <a:bodyPr vert="horz" lIns="91440" tIns="45720" rIns="91440" bIns="45720" rtlCol="0" anchor="ctr">
            <a:normAutofit/>
          </a:bodyPr>
          <a:lstStyle/>
          <a:p>
            <a:pPr>
              <a:spcAft>
                <a:spcPts val="600"/>
              </a:spcAft>
              <a:defRPr/>
            </a:pPr>
            <a:r>
              <a:rPr lang="en-US" sz="1100" kern="1200">
                <a:solidFill>
                  <a:schemeClr val="tx1">
                    <a:tint val="75000"/>
                  </a:schemeClr>
                </a:solidFill>
                <a:latin typeface="+mn-lt"/>
                <a:ea typeface="+mn-ea"/>
                <a:cs typeface="+mn-cs"/>
              </a:rPr>
              <a:t>(c) Foresight Science &amp; Technology, 2019</a:t>
            </a:r>
          </a:p>
        </p:txBody>
      </p:sp>
      <p:sp>
        <p:nvSpPr>
          <p:cNvPr id="6" name="Slide Number Placeholder 5"/>
          <p:cNvSpPr>
            <a:spLocks noGrp="1"/>
          </p:cNvSpPr>
          <p:nvPr>
            <p:ph type="sldNum" sz="quarter" idx="12"/>
          </p:nvPr>
        </p:nvSpPr>
        <p:spPr/>
        <p:txBody>
          <a:bodyPr vert="horz" lIns="91440" tIns="45720" rIns="91440" bIns="45720" rtlCol="0" anchor="ctr">
            <a:normAutofit fontScale="92500" lnSpcReduction="10000"/>
          </a:bodyPr>
          <a:lstStyle/>
          <a:p>
            <a:pPr>
              <a:spcAft>
                <a:spcPts val="600"/>
              </a:spcAft>
              <a:defRPr/>
            </a:pPr>
            <a:fld id="{A5D1A882-9F0D-4715-BB2D-67ADD17C3A00}" type="slidenum">
              <a:rPr lang="en-US" smtClean="0"/>
              <a:pPr>
                <a:spcAft>
                  <a:spcPts val="600"/>
                </a:spcAft>
                <a:defRPr/>
              </a:pPr>
              <a:t>36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2468300"/>
            <a:ext cx="10905066" cy="2808053"/>
          </a:xfrm>
          <a:prstGeom prst="rect">
            <a:avLst/>
          </a:prstGeom>
          <a:solidFill>
            <a:srgbClr val="00B050"/>
          </a:solidFill>
        </p:spPr>
      </p:pic>
      <p:sp>
        <p:nvSpPr>
          <p:cNvPr id="8" name="Title 7">
            <a:extLst>
              <a:ext uri="{FF2B5EF4-FFF2-40B4-BE49-F238E27FC236}">
                <a16:creationId xmlns:a16="http://schemas.microsoft.com/office/drawing/2014/main" id="{CB6CC9A3-5638-4096-8FBD-D92C73F692B7}"/>
              </a:ext>
            </a:extLst>
          </p:cNvPr>
          <p:cNvSpPr>
            <a:spLocks noGrp="1"/>
          </p:cNvSpPr>
          <p:nvPr>
            <p:ph type="title"/>
          </p:nvPr>
        </p:nvSpPr>
        <p:spPr/>
        <p:txBody>
          <a:bodyPr/>
          <a:lstStyle/>
          <a:p>
            <a:r>
              <a:rPr lang="en-US" dirty="0"/>
              <a:t>Determinates of Revenues </a:t>
            </a:r>
          </a:p>
        </p:txBody>
      </p:sp>
    </p:spTree>
    <p:extLst>
      <p:ext uri="{BB962C8B-B14F-4D97-AF65-F5344CB8AC3E}">
        <p14:creationId xmlns:p14="http://schemas.microsoft.com/office/powerpoint/2010/main" val="43604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A4C4B7-A515-49DE-B498-D1F14FD7936F}"/>
              </a:ext>
            </a:extLst>
          </p:cNvPr>
          <p:cNvSpPr>
            <a:spLocks noGrp="1"/>
          </p:cNvSpPr>
          <p:nvPr>
            <p:ph type="title"/>
          </p:nvPr>
        </p:nvSpPr>
        <p:spPr/>
        <p:txBody>
          <a:bodyPr/>
          <a:lstStyle/>
          <a:p>
            <a:pPr>
              <a:defRPr/>
            </a:pPr>
            <a:r>
              <a:rPr lang="en-US" dirty="0"/>
              <a:t>Estimating Revenues</a:t>
            </a:r>
          </a:p>
        </p:txBody>
      </p:sp>
      <p:sp>
        <p:nvSpPr>
          <p:cNvPr id="33795" name="Content Placeholder 2">
            <a:extLst>
              <a:ext uri="{FF2B5EF4-FFF2-40B4-BE49-F238E27FC236}">
                <a16:creationId xmlns:a16="http://schemas.microsoft.com/office/drawing/2014/main" id="{C15F3C6F-BAA7-4C5E-825E-84DD77B05720}"/>
              </a:ext>
            </a:extLst>
          </p:cNvPr>
          <p:cNvSpPr>
            <a:spLocks noGrp="1"/>
          </p:cNvSpPr>
          <p:nvPr>
            <p:ph sz="half" idx="1"/>
          </p:nvPr>
        </p:nvSpPr>
        <p:spPr>
          <a:xfrm>
            <a:off x="1905000" y="1981201"/>
            <a:ext cx="4038600" cy="4525963"/>
          </a:xfrm>
        </p:spPr>
        <p:txBody>
          <a:bodyPr/>
          <a:lstStyle/>
          <a:p>
            <a:r>
              <a:rPr lang="en-US" altLang="en-US"/>
              <a:t>Determine What IP or Product is being Sold</a:t>
            </a:r>
          </a:p>
          <a:p>
            <a:r>
              <a:rPr lang="en-US" altLang="en-US"/>
              <a:t>Find the End-User</a:t>
            </a:r>
          </a:p>
          <a:p>
            <a:r>
              <a:rPr lang="en-US" altLang="en-US"/>
              <a:t>Determine Competitive Advantage</a:t>
            </a:r>
          </a:p>
          <a:p>
            <a:r>
              <a:rPr lang="en-US" altLang="en-US"/>
              <a:t>Estimate the Demand at a Given Price</a:t>
            </a:r>
          </a:p>
          <a:p>
            <a:r>
              <a:rPr lang="en-US" altLang="en-US"/>
              <a:t>Calculate Revenues</a:t>
            </a:r>
          </a:p>
          <a:p>
            <a:pPr>
              <a:buFont typeface="Wingdings 2" panose="05020102010507070707" pitchFamily="18" charset="2"/>
              <a:buNone/>
            </a:pPr>
            <a:endParaRPr lang="en-US" altLang="en-US"/>
          </a:p>
          <a:p>
            <a:pPr lvl="1">
              <a:buFont typeface="Wingdings 2" panose="05020102010507070707" pitchFamily="18" charset="2"/>
              <a:buNone/>
            </a:pPr>
            <a:endParaRPr lang="en-US" altLang="en-US"/>
          </a:p>
        </p:txBody>
      </p:sp>
      <p:grpSp>
        <p:nvGrpSpPr>
          <p:cNvPr id="2" name="Group 8">
            <a:extLst>
              <a:ext uri="{FF2B5EF4-FFF2-40B4-BE49-F238E27FC236}">
                <a16:creationId xmlns:a16="http://schemas.microsoft.com/office/drawing/2014/main" id="{8DF2F60C-4671-434F-8E00-8C86F4B59CF9}"/>
              </a:ext>
            </a:extLst>
          </p:cNvPr>
          <p:cNvGrpSpPr>
            <a:grpSpLocks/>
          </p:cNvGrpSpPr>
          <p:nvPr/>
        </p:nvGrpSpPr>
        <p:grpSpPr bwMode="auto">
          <a:xfrm>
            <a:off x="6019800" y="1828800"/>
            <a:ext cx="4495800" cy="4514850"/>
            <a:chOff x="1824" y="633"/>
            <a:chExt cx="2834" cy="2849"/>
          </a:xfrm>
        </p:grpSpPr>
        <p:sp>
          <p:nvSpPr>
            <p:cNvPr id="33807" name="Puzzle3">
              <a:extLst>
                <a:ext uri="{FF2B5EF4-FFF2-40B4-BE49-F238E27FC236}">
                  <a16:creationId xmlns:a16="http://schemas.microsoft.com/office/drawing/2014/main" id="{73F5A5D2-D112-4FAB-B867-E6E28E2F6BB0}"/>
                </a:ext>
              </a:extLst>
            </p:cNvPr>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33808" name="Puzzle2">
              <a:extLst>
                <a:ext uri="{FF2B5EF4-FFF2-40B4-BE49-F238E27FC236}">
                  <a16:creationId xmlns:a16="http://schemas.microsoft.com/office/drawing/2014/main" id="{51ADA2EE-D374-416A-A380-A79386226944}"/>
                </a:ext>
              </a:extLst>
            </p:cNvPr>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33809" name="Puzzle4">
              <a:extLst>
                <a:ext uri="{FF2B5EF4-FFF2-40B4-BE49-F238E27FC236}">
                  <a16:creationId xmlns:a16="http://schemas.microsoft.com/office/drawing/2014/main" id="{7B31768D-A3D6-4526-8D70-EBC783CA5A55}"/>
                </a:ext>
              </a:extLst>
            </p:cNvPr>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33810" name="Puzzle1">
              <a:extLst>
                <a:ext uri="{FF2B5EF4-FFF2-40B4-BE49-F238E27FC236}">
                  <a16:creationId xmlns:a16="http://schemas.microsoft.com/office/drawing/2014/main" id="{A641CCE0-5168-4878-B40C-C12391243B43}"/>
                </a:ext>
              </a:extLst>
            </p:cNvPr>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20" name="TextBox 19">
            <a:extLst>
              <a:ext uri="{FF2B5EF4-FFF2-40B4-BE49-F238E27FC236}">
                <a16:creationId xmlns:a16="http://schemas.microsoft.com/office/drawing/2014/main" id="{908837A8-46DF-4AE7-8FDB-31877283A0BE}"/>
              </a:ext>
            </a:extLst>
          </p:cNvPr>
          <p:cNvSpPr txBox="1">
            <a:spLocks noChangeArrowheads="1"/>
          </p:cNvSpPr>
          <p:nvPr/>
        </p:nvSpPr>
        <p:spPr bwMode="auto">
          <a:xfrm>
            <a:off x="6781801" y="4343400"/>
            <a:ext cx="1239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t>Technology</a:t>
            </a:r>
          </a:p>
        </p:txBody>
      </p:sp>
      <p:sp>
        <p:nvSpPr>
          <p:cNvPr id="21" name="TextBox 20">
            <a:extLst>
              <a:ext uri="{FF2B5EF4-FFF2-40B4-BE49-F238E27FC236}">
                <a16:creationId xmlns:a16="http://schemas.microsoft.com/office/drawing/2014/main" id="{4D21BCE8-E41B-4EC5-B916-136E0785A2C6}"/>
              </a:ext>
            </a:extLst>
          </p:cNvPr>
          <p:cNvSpPr txBox="1">
            <a:spLocks noChangeArrowheads="1"/>
          </p:cNvSpPr>
          <p:nvPr/>
        </p:nvSpPr>
        <p:spPr bwMode="auto">
          <a:xfrm>
            <a:off x="6553200" y="3200400"/>
            <a:ext cx="1731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t>End-User Needs</a:t>
            </a:r>
          </a:p>
        </p:txBody>
      </p:sp>
      <p:sp>
        <p:nvSpPr>
          <p:cNvPr id="22" name="TextBox 21">
            <a:extLst>
              <a:ext uri="{FF2B5EF4-FFF2-40B4-BE49-F238E27FC236}">
                <a16:creationId xmlns:a16="http://schemas.microsoft.com/office/drawing/2014/main" id="{543C3C0A-1361-44B6-9D8C-DB7118FAA281}"/>
              </a:ext>
            </a:extLst>
          </p:cNvPr>
          <p:cNvSpPr txBox="1">
            <a:spLocks noChangeArrowheads="1"/>
          </p:cNvSpPr>
          <p:nvPr/>
        </p:nvSpPr>
        <p:spPr bwMode="auto">
          <a:xfrm>
            <a:off x="8458200" y="2667000"/>
            <a:ext cx="120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t>Substitutes</a:t>
            </a:r>
          </a:p>
        </p:txBody>
      </p:sp>
      <p:sp>
        <p:nvSpPr>
          <p:cNvPr id="23" name="TextBox 22">
            <a:extLst>
              <a:ext uri="{FF2B5EF4-FFF2-40B4-BE49-F238E27FC236}">
                <a16:creationId xmlns:a16="http://schemas.microsoft.com/office/drawing/2014/main" id="{96D008CE-DD94-4854-A166-65ABAA85F427}"/>
              </a:ext>
            </a:extLst>
          </p:cNvPr>
          <p:cNvSpPr txBox="1">
            <a:spLocks noChangeArrowheads="1"/>
          </p:cNvSpPr>
          <p:nvPr/>
        </p:nvSpPr>
        <p:spPr bwMode="auto">
          <a:xfrm>
            <a:off x="8610601" y="4419600"/>
            <a:ext cx="81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t>Buyers</a:t>
            </a:r>
          </a:p>
        </p:txBody>
      </p:sp>
      <p:sp>
        <p:nvSpPr>
          <p:cNvPr id="24" name="TextBox 23">
            <a:extLst>
              <a:ext uri="{FF2B5EF4-FFF2-40B4-BE49-F238E27FC236}">
                <a16:creationId xmlns:a16="http://schemas.microsoft.com/office/drawing/2014/main" id="{CD28C992-37D2-4FC3-B284-981565BCCC8E}"/>
              </a:ext>
            </a:extLst>
          </p:cNvPr>
          <p:cNvSpPr txBox="1">
            <a:spLocks noChangeArrowheads="1"/>
          </p:cNvSpPr>
          <p:nvPr/>
        </p:nvSpPr>
        <p:spPr bwMode="auto">
          <a:xfrm>
            <a:off x="5943600" y="2209800"/>
            <a:ext cx="208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solidFill>
                  <a:srgbClr val="002060"/>
                </a:solidFill>
              </a:rPr>
              <a:t>Market Orientation</a:t>
            </a:r>
          </a:p>
        </p:txBody>
      </p:sp>
      <p:sp>
        <p:nvSpPr>
          <p:cNvPr id="25" name="TextBox 24">
            <a:extLst>
              <a:ext uri="{FF2B5EF4-FFF2-40B4-BE49-F238E27FC236}">
                <a16:creationId xmlns:a16="http://schemas.microsoft.com/office/drawing/2014/main" id="{8702EA06-802A-40C3-ACE6-9CB2AD4348BB}"/>
              </a:ext>
            </a:extLst>
          </p:cNvPr>
          <p:cNvSpPr txBox="1">
            <a:spLocks noChangeArrowheads="1"/>
          </p:cNvSpPr>
          <p:nvPr/>
        </p:nvSpPr>
        <p:spPr bwMode="auto">
          <a:xfrm>
            <a:off x="7924800" y="1447800"/>
            <a:ext cx="2351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solidFill>
                  <a:srgbClr val="002060"/>
                </a:solidFill>
              </a:rPr>
              <a:t>Competitive Advantage</a:t>
            </a:r>
          </a:p>
        </p:txBody>
      </p:sp>
      <p:sp>
        <p:nvSpPr>
          <p:cNvPr id="26" name="TextBox 25">
            <a:extLst>
              <a:ext uri="{FF2B5EF4-FFF2-40B4-BE49-F238E27FC236}">
                <a16:creationId xmlns:a16="http://schemas.microsoft.com/office/drawing/2014/main" id="{29731442-8AF0-48F8-AC2C-926554DEB5EF}"/>
              </a:ext>
            </a:extLst>
          </p:cNvPr>
          <p:cNvSpPr txBox="1">
            <a:spLocks noChangeArrowheads="1"/>
          </p:cNvSpPr>
          <p:nvPr/>
        </p:nvSpPr>
        <p:spPr bwMode="auto">
          <a:xfrm>
            <a:off x="8305801" y="5943600"/>
            <a:ext cx="204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solidFill>
                  <a:srgbClr val="002060"/>
                </a:solidFill>
              </a:rPr>
              <a:t>Launch Tactics (4Ps)</a:t>
            </a:r>
          </a:p>
        </p:txBody>
      </p:sp>
      <p:sp>
        <p:nvSpPr>
          <p:cNvPr id="33804" name="Slide Number Placeholder 26">
            <a:extLst>
              <a:ext uri="{FF2B5EF4-FFF2-40B4-BE49-F238E27FC236}">
                <a16:creationId xmlns:a16="http://schemas.microsoft.com/office/drawing/2014/main" id="{A7CDB6D4-61BD-4FBF-B52E-CAC9C02D20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30A7E47E-8561-4646-B33B-6EDDB22EE868}" type="slidenum">
              <a:rPr lang="en-US" altLang="en-US">
                <a:solidFill>
                  <a:schemeClr val="bg1"/>
                </a:solidFill>
              </a:rPr>
              <a:pPr/>
              <a:t>37</a:t>
            </a:fld>
            <a:endParaRPr lang="en-US" altLang="en-US" dirty="0">
              <a:solidFill>
                <a:schemeClr val="bg1"/>
              </a:solidFill>
            </a:endParaRPr>
          </a:p>
        </p:txBody>
      </p:sp>
      <p:sp>
        <p:nvSpPr>
          <p:cNvPr id="33805" name="Footer Placeholder 27">
            <a:extLst>
              <a:ext uri="{FF2B5EF4-FFF2-40B4-BE49-F238E27FC236}">
                <a16:creationId xmlns:a16="http://schemas.microsoft.com/office/drawing/2014/main" id="{DBD4D8B0-0BBD-4350-9824-D76B5420EC4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lide(fromBottom)">
                                      <p:cBhvr>
                                        <p:cTn id="10" dur="500"/>
                                        <p:tgtEl>
                                          <p:spTgt spid="2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lide(fromBottom)">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lide(fromBottom)">
                                      <p:cBhvr>
                                        <p:cTn id="16" dur="500"/>
                                        <p:tgtEl>
                                          <p:spTgt spid="2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lide(fromBottom)">
                                      <p:cBhvr>
                                        <p:cTn id="19" dur="500"/>
                                        <p:tgtEl>
                                          <p:spTgt spid="24"/>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lide(fromBottom)">
                                      <p:cBhvr>
                                        <p:cTn id="22" dur="500"/>
                                        <p:tgtEl>
                                          <p:spTgt spid="2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Bottom)">
                                      <p:cBhvr>
                                        <p:cTn id="25" dur="500"/>
                                        <p:tgtEl>
                                          <p:spTgt spid="26"/>
                                        </p:tgtEl>
                                      </p:cBhvr>
                                    </p:animEffect>
                                  </p:childTnLst>
                                </p:cTn>
                              </p:par>
                              <p:par>
                                <p:cTn id="26" presetID="1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Bottom)">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28AFD6-5977-4CCA-A030-6287CC4C7E5F}"/>
              </a:ext>
            </a:extLst>
          </p:cNvPr>
          <p:cNvSpPr>
            <a:spLocks noGrp="1"/>
          </p:cNvSpPr>
          <p:nvPr>
            <p:ph type="title"/>
          </p:nvPr>
        </p:nvSpPr>
        <p:spPr>
          <a:xfrm>
            <a:off x="1907124" y="373508"/>
            <a:ext cx="8911687" cy="1280890"/>
          </a:xfrm>
        </p:spPr>
        <p:txBody>
          <a:bodyPr/>
          <a:lstStyle/>
          <a:p>
            <a:r>
              <a:rPr lang="en-US" dirty="0"/>
              <a:t>Competitive</a:t>
            </a:r>
            <a:br>
              <a:rPr lang="en-US" dirty="0"/>
            </a:br>
            <a:r>
              <a:rPr lang="en-US" dirty="0"/>
              <a:t>Advantage</a:t>
            </a:r>
          </a:p>
        </p:txBody>
      </p:sp>
      <p:sp>
        <p:nvSpPr>
          <p:cNvPr id="3" name="Footer Placeholder 2">
            <a:extLst>
              <a:ext uri="{FF2B5EF4-FFF2-40B4-BE49-F238E27FC236}">
                <a16:creationId xmlns:a16="http://schemas.microsoft.com/office/drawing/2014/main" id="{B2CE0885-6097-4237-ABE3-F25A99C2A9D4}"/>
              </a:ext>
            </a:extLst>
          </p:cNvPr>
          <p:cNvSpPr>
            <a:spLocks noGrp="1"/>
          </p:cNvSpPr>
          <p:nvPr>
            <p:ph type="ftr" sz="quarter" idx="11"/>
          </p:nvPr>
        </p:nvSpPr>
        <p:spPr/>
        <p:txBody>
          <a:bodyPr/>
          <a:lstStyle/>
          <a:p>
            <a:r>
              <a:rPr lang="en-US"/>
              <a:t>(c) Foresight Science &amp; Technology, 2019</a:t>
            </a:r>
            <a:endParaRPr lang="en-US" dirty="0"/>
          </a:p>
        </p:txBody>
      </p:sp>
      <p:sp>
        <p:nvSpPr>
          <p:cNvPr id="20" name="TextBox 10">
            <a:extLst>
              <a:ext uri="{FF2B5EF4-FFF2-40B4-BE49-F238E27FC236}">
                <a16:creationId xmlns:a16="http://schemas.microsoft.com/office/drawing/2014/main" id="{C5110BA2-95B6-41CA-9886-382528C2C245}"/>
              </a:ext>
            </a:extLst>
          </p:cNvPr>
          <p:cNvSpPr txBox="1">
            <a:spLocks noChangeArrowheads="1"/>
          </p:cNvSpPr>
          <p:nvPr/>
        </p:nvSpPr>
        <p:spPr bwMode="auto">
          <a:xfrm>
            <a:off x="3844924" y="1560077"/>
            <a:ext cx="1436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t>Your Technology</a:t>
            </a:r>
          </a:p>
        </p:txBody>
      </p:sp>
      <p:sp>
        <p:nvSpPr>
          <p:cNvPr id="21" name="Left Brace 20">
            <a:extLst>
              <a:ext uri="{FF2B5EF4-FFF2-40B4-BE49-F238E27FC236}">
                <a16:creationId xmlns:a16="http://schemas.microsoft.com/office/drawing/2014/main" id="{81D37D35-3BD4-439E-B2B7-A031FF21B899}"/>
              </a:ext>
            </a:extLst>
          </p:cNvPr>
          <p:cNvSpPr/>
          <p:nvPr/>
        </p:nvSpPr>
        <p:spPr>
          <a:xfrm>
            <a:off x="4554537" y="4501714"/>
            <a:ext cx="846137" cy="1252538"/>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2" name="TextBox 15">
            <a:extLst>
              <a:ext uri="{FF2B5EF4-FFF2-40B4-BE49-F238E27FC236}">
                <a16:creationId xmlns:a16="http://schemas.microsoft.com/office/drawing/2014/main" id="{723AA8FB-46C4-461A-9271-3C75D2FF6804}"/>
              </a:ext>
            </a:extLst>
          </p:cNvPr>
          <p:cNvSpPr txBox="1">
            <a:spLocks noChangeArrowheads="1"/>
          </p:cNvSpPr>
          <p:nvPr/>
        </p:nvSpPr>
        <p:spPr bwMode="auto">
          <a:xfrm>
            <a:off x="2589212" y="3366652"/>
            <a:ext cx="143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The Market</a:t>
            </a:r>
          </a:p>
        </p:txBody>
      </p:sp>
      <p:sp>
        <p:nvSpPr>
          <p:cNvPr id="23" name="Left Brace 22">
            <a:extLst>
              <a:ext uri="{FF2B5EF4-FFF2-40B4-BE49-F238E27FC236}">
                <a16:creationId xmlns:a16="http://schemas.microsoft.com/office/drawing/2014/main" id="{4EF4E46D-6EA1-4CE1-BA38-7381A975E0D9}"/>
              </a:ext>
            </a:extLst>
          </p:cNvPr>
          <p:cNvSpPr/>
          <p:nvPr/>
        </p:nvSpPr>
        <p:spPr>
          <a:xfrm>
            <a:off x="4032249" y="2811027"/>
            <a:ext cx="822325" cy="1527175"/>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TextBox 17">
            <a:extLst>
              <a:ext uri="{FF2B5EF4-FFF2-40B4-BE49-F238E27FC236}">
                <a16:creationId xmlns:a16="http://schemas.microsoft.com/office/drawing/2014/main" id="{A245A7F5-C506-418E-A4C1-CBA7FDA0BB1D}"/>
              </a:ext>
            </a:extLst>
          </p:cNvPr>
          <p:cNvSpPr txBox="1">
            <a:spLocks noChangeArrowheads="1"/>
          </p:cNvSpPr>
          <p:nvPr/>
        </p:nvSpPr>
        <p:spPr bwMode="auto">
          <a:xfrm>
            <a:off x="2968624" y="4804927"/>
            <a:ext cx="1435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t>Your Competition</a:t>
            </a:r>
          </a:p>
        </p:txBody>
      </p:sp>
      <p:sp>
        <p:nvSpPr>
          <p:cNvPr id="25" name="TextBox 22">
            <a:extLst>
              <a:ext uri="{FF2B5EF4-FFF2-40B4-BE49-F238E27FC236}">
                <a16:creationId xmlns:a16="http://schemas.microsoft.com/office/drawing/2014/main" id="{2B19965D-5AF2-4886-B1FA-BDF8C1807C78}"/>
              </a:ext>
            </a:extLst>
          </p:cNvPr>
          <p:cNvSpPr txBox="1">
            <a:spLocks noChangeArrowheads="1"/>
          </p:cNvSpPr>
          <p:nvPr/>
        </p:nvSpPr>
        <p:spPr bwMode="auto">
          <a:xfrm>
            <a:off x="8894762" y="6140014"/>
            <a:ext cx="1435100"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t>Your Target</a:t>
            </a:r>
          </a:p>
        </p:txBody>
      </p:sp>
      <p:cxnSp>
        <p:nvCxnSpPr>
          <p:cNvPr id="26" name="Straight Arrow Connector 25">
            <a:extLst>
              <a:ext uri="{FF2B5EF4-FFF2-40B4-BE49-F238E27FC236}">
                <a16:creationId xmlns:a16="http://schemas.microsoft.com/office/drawing/2014/main" id="{808E6D77-3A13-42B0-B997-8CA2D91E2E60}"/>
              </a:ext>
            </a:extLst>
          </p:cNvPr>
          <p:cNvCxnSpPr/>
          <p:nvPr/>
        </p:nvCxnSpPr>
        <p:spPr>
          <a:xfrm flipH="1">
            <a:off x="8402637" y="6324164"/>
            <a:ext cx="37147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7" name="Left Brace 26">
            <a:extLst>
              <a:ext uri="{FF2B5EF4-FFF2-40B4-BE49-F238E27FC236}">
                <a16:creationId xmlns:a16="http://schemas.microsoft.com/office/drawing/2014/main" id="{DB2A9709-DC3E-451D-8011-0A801DFA802F}"/>
              </a:ext>
            </a:extLst>
          </p:cNvPr>
          <p:cNvSpPr/>
          <p:nvPr/>
        </p:nvSpPr>
        <p:spPr>
          <a:xfrm>
            <a:off x="5238552" y="1315475"/>
            <a:ext cx="846137" cy="1252537"/>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28" name="Picture 2">
            <a:extLst>
              <a:ext uri="{FF2B5EF4-FFF2-40B4-BE49-F238E27FC236}">
                <a16:creationId xmlns:a16="http://schemas.microsoft.com/office/drawing/2014/main" id="{F7902895-1143-4874-964A-021C068F7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605" y="256381"/>
            <a:ext cx="4303712" cy="634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Slide Number Placeholder 4">
            <a:extLst>
              <a:ext uri="{FF2B5EF4-FFF2-40B4-BE49-F238E27FC236}">
                <a16:creationId xmlns:a16="http://schemas.microsoft.com/office/drawing/2014/main" id="{DE52FD0C-A93C-47B3-B91D-F83108724BB6}"/>
              </a:ext>
            </a:extLst>
          </p:cNvPr>
          <p:cNvSpPr>
            <a:spLocks noGrp="1"/>
          </p:cNvSpPr>
          <p:nvPr>
            <p:ph type="sldNum" sz="quarter" idx="12"/>
          </p:nvPr>
        </p:nvSpPr>
        <p:spPr>
          <a:xfrm>
            <a:off x="2933395" y="4604060"/>
            <a:ext cx="779767" cy="365125"/>
          </a:xfrm>
        </p:spPr>
        <p:txBody>
          <a:bodyPr/>
          <a:lstStyle/>
          <a:p>
            <a:fld id="{6D22F896-40B5-4ADD-8801-0D06FADFA095}" type="slidenum">
              <a:rPr lang="en-US" smtClean="0"/>
              <a:t>38</a:t>
            </a:fld>
            <a:endParaRPr lang="en-US" dirty="0"/>
          </a:p>
        </p:txBody>
      </p:sp>
      <p:sp>
        <p:nvSpPr>
          <p:cNvPr id="14" name="Slide Number Placeholder 4">
            <a:extLst>
              <a:ext uri="{FF2B5EF4-FFF2-40B4-BE49-F238E27FC236}">
                <a16:creationId xmlns:a16="http://schemas.microsoft.com/office/drawing/2014/main" id="{A9746E9A-56D4-4B4E-9262-6934AE6BB0BB}"/>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940816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2">
            <a:extLst>
              <a:ext uri="{FF2B5EF4-FFF2-40B4-BE49-F238E27FC236}">
                <a16:creationId xmlns:a16="http://schemas.microsoft.com/office/drawing/2014/main" id="{1F4F8F3F-EC2C-420E-B329-85B0795CD9D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3076" name="Slide Number Placeholder 3">
            <a:extLst>
              <a:ext uri="{FF2B5EF4-FFF2-40B4-BE49-F238E27FC236}">
                <a16:creationId xmlns:a16="http://schemas.microsoft.com/office/drawing/2014/main" id="{5B4810D3-75EF-4CCD-A266-3B36AF682E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C03DE492-9F97-47E6-A708-FD8F5B7731C6}" type="slidenum">
              <a:rPr lang="en-US" altLang="en-US">
                <a:solidFill>
                  <a:schemeClr val="bg1"/>
                </a:solidFill>
              </a:rPr>
              <a:pPr/>
              <a:t>39</a:t>
            </a:fld>
            <a:endParaRPr lang="en-US" altLang="en-US" dirty="0">
              <a:solidFill>
                <a:schemeClr val="bg1"/>
              </a:solidFill>
            </a:endParaRPr>
          </a:p>
        </p:txBody>
      </p:sp>
      <p:sp>
        <p:nvSpPr>
          <p:cNvPr id="5" name="Title 4">
            <a:extLst>
              <a:ext uri="{FF2B5EF4-FFF2-40B4-BE49-F238E27FC236}">
                <a16:creationId xmlns:a16="http://schemas.microsoft.com/office/drawing/2014/main" id="{1BBE80EC-6DE9-4CF3-AD97-BF1692DC35B6}"/>
              </a:ext>
            </a:extLst>
          </p:cNvPr>
          <p:cNvSpPr>
            <a:spLocks noGrp="1"/>
          </p:cNvSpPr>
          <p:nvPr>
            <p:ph type="title"/>
          </p:nvPr>
        </p:nvSpPr>
        <p:spPr>
          <a:xfrm>
            <a:off x="2589212" y="329899"/>
            <a:ext cx="8911687" cy="1280890"/>
          </a:xfrm>
        </p:spPr>
        <p:txBody>
          <a:bodyPr>
            <a:normAutofit fontScale="90000"/>
          </a:bodyPr>
          <a:lstStyle/>
          <a:p>
            <a:pPr>
              <a:defRPr/>
            </a:pPr>
            <a:r>
              <a:rPr lang="en-US" dirty="0"/>
              <a:t>Estimating Revenues Based on Dominate Design and Features and Functionality</a:t>
            </a:r>
          </a:p>
        </p:txBody>
      </p:sp>
      <p:sp>
        <p:nvSpPr>
          <p:cNvPr id="6" name="Rectangle 3">
            <a:extLst>
              <a:ext uri="{FF2B5EF4-FFF2-40B4-BE49-F238E27FC236}">
                <a16:creationId xmlns:a16="http://schemas.microsoft.com/office/drawing/2014/main" id="{DCB6A215-D689-4B67-A2B3-54551EA21789}"/>
              </a:ext>
            </a:extLst>
          </p:cNvPr>
          <p:cNvSpPr txBox="1">
            <a:spLocks noChangeArrowheads="1"/>
          </p:cNvSpPr>
          <p:nvPr/>
        </p:nvSpPr>
        <p:spPr>
          <a:xfrm>
            <a:off x="2057400" y="1828801"/>
            <a:ext cx="2819400" cy="4373563"/>
          </a:xfrm>
          <a:prstGeom prst="rect">
            <a:avLst/>
          </a:prstGeom>
        </p:spPr>
        <p:txBody>
          <a:bodyPr>
            <a:normAutofit lnSpcReduction="10000"/>
          </a:bodyPr>
          <a:lstStyle/>
          <a:p>
            <a:pPr marL="342900" indent="-342900">
              <a:lnSpc>
                <a:spcPct val="90000"/>
              </a:lnSpc>
              <a:spcBef>
                <a:spcPct val="20000"/>
              </a:spcBef>
              <a:buClr>
                <a:schemeClr val="tx2"/>
              </a:buClr>
              <a:buSzPct val="70000"/>
              <a:buFont typeface="Wingdings 2" pitchFamily="18" charset="2"/>
              <a:buChar char="¥"/>
              <a:defRPr/>
            </a:pPr>
            <a:r>
              <a:rPr lang="en-US" sz="2000" dirty="0"/>
              <a:t>Product Innovation Stage</a:t>
            </a:r>
          </a:p>
          <a:p>
            <a:pPr marL="742950" lvl="1" indent="-285750">
              <a:lnSpc>
                <a:spcPct val="90000"/>
              </a:lnSpc>
              <a:spcBef>
                <a:spcPct val="20000"/>
              </a:spcBef>
              <a:buClr>
                <a:schemeClr val="accent4"/>
              </a:buClr>
              <a:buSzPct val="60000"/>
              <a:buFont typeface="Wingdings 2" pitchFamily="18" charset="2"/>
              <a:buChar char="¥"/>
              <a:defRPr/>
            </a:pPr>
            <a:r>
              <a:rPr lang="en-US" dirty="0"/>
              <a:t>Bundle of Features</a:t>
            </a:r>
          </a:p>
          <a:p>
            <a:pPr marL="742950" lvl="1" indent="-285750">
              <a:lnSpc>
                <a:spcPct val="90000"/>
              </a:lnSpc>
              <a:spcBef>
                <a:spcPct val="20000"/>
              </a:spcBef>
              <a:buClr>
                <a:schemeClr val="accent4"/>
              </a:buClr>
              <a:buSzPct val="60000"/>
              <a:buFont typeface="Wingdings 2" pitchFamily="18" charset="2"/>
              <a:buChar char="¥"/>
              <a:defRPr/>
            </a:pPr>
            <a:r>
              <a:rPr lang="en-US" dirty="0"/>
              <a:t>Standard User Interface</a:t>
            </a:r>
          </a:p>
          <a:p>
            <a:pPr marL="342900" indent="-342900">
              <a:lnSpc>
                <a:spcPct val="90000"/>
              </a:lnSpc>
              <a:spcBef>
                <a:spcPct val="20000"/>
              </a:spcBef>
              <a:buClr>
                <a:schemeClr val="tx2"/>
              </a:buClr>
              <a:buSzPct val="70000"/>
              <a:buFont typeface="Wingdings 2" pitchFamily="18" charset="2"/>
              <a:buChar char="¥"/>
              <a:defRPr/>
            </a:pPr>
            <a:endParaRPr lang="en-US" sz="2000" dirty="0"/>
          </a:p>
          <a:p>
            <a:pPr marL="342900" indent="-342900">
              <a:lnSpc>
                <a:spcPct val="90000"/>
              </a:lnSpc>
              <a:spcBef>
                <a:spcPct val="20000"/>
              </a:spcBef>
              <a:buClr>
                <a:schemeClr val="tx2"/>
              </a:buClr>
              <a:buSzPct val="70000"/>
              <a:buFont typeface="Wingdings 2" pitchFamily="18" charset="2"/>
              <a:buChar char="¥"/>
              <a:defRPr/>
            </a:pPr>
            <a:endParaRPr lang="en-US" sz="2000" dirty="0"/>
          </a:p>
          <a:p>
            <a:pPr marL="342900" indent="-342900">
              <a:lnSpc>
                <a:spcPct val="90000"/>
              </a:lnSpc>
              <a:spcBef>
                <a:spcPct val="20000"/>
              </a:spcBef>
              <a:buClr>
                <a:schemeClr val="tx2"/>
              </a:buClr>
              <a:buSzPct val="70000"/>
              <a:buFont typeface="Wingdings 2" pitchFamily="18" charset="2"/>
              <a:buChar char="¥"/>
              <a:defRPr/>
            </a:pPr>
            <a:r>
              <a:rPr lang="en-US" sz="2000" dirty="0"/>
              <a:t>Process Innovation Stage</a:t>
            </a:r>
          </a:p>
          <a:p>
            <a:pPr marL="742950" lvl="1" indent="-285750">
              <a:lnSpc>
                <a:spcPct val="90000"/>
              </a:lnSpc>
              <a:spcBef>
                <a:spcPct val="20000"/>
              </a:spcBef>
              <a:buClr>
                <a:schemeClr val="accent4"/>
              </a:buClr>
              <a:buSzPct val="60000"/>
              <a:buFont typeface="Wingdings 2" pitchFamily="18" charset="2"/>
              <a:buChar char="¥"/>
              <a:defRPr/>
            </a:pPr>
            <a:r>
              <a:rPr lang="en-US" dirty="0"/>
              <a:t>Eliminate Steps</a:t>
            </a:r>
          </a:p>
          <a:p>
            <a:pPr marL="742950" lvl="1" indent="-285750">
              <a:lnSpc>
                <a:spcPct val="90000"/>
              </a:lnSpc>
              <a:spcBef>
                <a:spcPct val="20000"/>
              </a:spcBef>
              <a:buClr>
                <a:schemeClr val="accent4"/>
              </a:buClr>
              <a:buSzPct val="60000"/>
              <a:buFont typeface="Wingdings 2" pitchFamily="18" charset="2"/>
              <a:buChar char="¥"/>
              <a:defRPr/>
            </a:pPr>
            <a:r>
              <a:rPr lang="en-US" dirty="0"/>
              <a:t>Improve Reliability</a:t>
            </a:r>
          </a:p>
          <a:p>
            <a:pPr marL="742950" lvl="1" indent="-285750">
              <a:lnSpc>
                <a:spcPct val="90000"/>
              </a:lnSpc>
              <a:spcBef>
                <a:spcPct val="20000"/>
              </a:spcBef>
              <a:buClr>
                <a:schemeClr val="accent4"/>
              </a:buClr>
              <a:buSzPct val="60000"/>
              <a:buFont typeface="Wingdings 2" pitchFamily="18" charset="2"/>
              <a:buChar char="¥"/>
              <a:defRPr/>
            </a:pPr>
            <a:r>
              <a:rPr lang="en-US" dirty="0"/>
              <a:t>Improve Efficiency of Resource Use</a:t>
            </a:r>
          </a:p>
        </p:txBody>
      </p:sp>
      <p:graphicFrame>
        <p:nvGraphicFramePr>
          <p:cNvPr id="3074" name="Object 4">
            <a:extLst>
              <a:ext uri="{FF2B5EF4-FFF2-40B4-BE49-F238E27FC236}">
                <a16:creationId xmlns:a16="http://schemas.microsoft.com/office/drawing/2014/main" id="{6266DAF9-3242-4321-929D-A3845B5D3233}"/>
              </a:ext>
            </a:extLst>
          </p:cNvPr>
          <p:cNvGraphicFramePr>
            <a:graphicFrameLocks noChangeAspect="1"/>
          </p:cNvGraphicFramePr>
          <p:nvPr/>
        </p:nvGraphicFramePr>
        <p:xfrm>
          <a:off x="5257800" y="1524001"/>
          <a:ext cx="3886200" cy="2435225"/>
        </p:xfrm>
        <a:graphic>
          <a:graphicData uri="http://schemas.openxmlformats.org/presentationml/2006/ole">
            <mc:AlternateContent xmlns:mc="http://schemas.openxmlformats.org/markup-compatibility/2006">
              <mc:Choice xmlns:v="urn:schemas-microsoft-com:vml" Requires="v">
                <p:oleObj spid="_x0000_s2049" name="Bitmap Image" r:id="rId4" imgW="6897063" imgH="4161905" progId="PBrush">
                  <p:embed/>
                </p:oleObj>
              </mc:Choice>
              <mc:Fallback>
                <p:oleObj name="Bitmap Image" r:id="rId4" imgW="6897063" imgH="4161905" progId="PBrush">
                  <p:embed/>
                  <p:pic>
                    <p:nvPicPr>
                      <p:cNvPr id="3074" name="Object 4">
                        <a:extLst>
                          <a:ext uri="{FF2B5EF4-FFF2-40B4-BE49-F238E27FC236}">
                            <a16:creationId xmlns:a16="http://schemas.microsoft.com/office/drawing/2014/main" id="{6266DAF9-3242-4321-929D-A3845B5D3233}"/>
                          </a:ext>
                        </a:extLst>
                      </p:cNvPr>
                      <p:cNvPicPr>
                        <a:picLocks noChangeAspect="1" noChangeArrowheads="1"/>
                      </p:cNvPicPr>
                      <p:nvPr/>
                    </p:nvPicPr>
                    <p:blipFill>
                      <a:blip r:embed="rId5">
                        <a:lum contrast="32000"/>
                        <a:extLst>
                          <a:ext uri="{28A0092B-C50C-407E-A947-70E740481C1C}">
                            <a14:useLocalDpi xmlns:a14="http://schemas.microsoft.com/office/drawing/2010/main" val="0"/>
                          </a:ext>
                        </a:extLst>
                      </a:blip>
                      <a:srcRect/>
                      <a:stretch>
                        <a:fillRect/>
                      </a:stretch>
                    </p:blipFill>
                    <p:spPr bwMode="auto">
                      <a:xfrm>
                        <a:off x="5257800" y="1524001"/>
                        <a:ext cx="3886200"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9" name="Picture 6" descr="2canoeslow">
            <a:extLst>
              <a:ext uri="{FF2B5EF4-FFF2-40B4-BE49-F238E27FC236}">
                <a16:creationId xmlns:a16="http://schemas.microsoft.com/office/drawing/2014/main" id="{ECC1E33A-A6FF-4A65-B701-74026407D1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1" y="3657600"/>
            <a:ext cx="2028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canoelow">
            <a:extLst>
              <a:ext uri="{FF2B5EF4-FFF2-40B4-BE49-F238E27FC236}">
                <a16:creationId xmlns:a16="http://schemas.microsoft.com/office/drawing/2014/main" id="{91355726-73B2-401C-9CF4-330984F22F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9950" y="3657600"/>
            <a:ext cx="19240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Line 7">
            <a:extLst>
              <a:ext uri="{FF2B5EF4-FFF2-40B4-BE49-F238E27FC236}">
                <a16:creationId xmlns:a16="http://schemas.microsoft.com/office/drawing/2014/main" id="{3895B7E6-27B2-4432-A61B-451238FD1236}"/>
              </a:ext>
            </a:extLst>
          </p:cNvPr>
          <p:cNvSpPr>
            <a:spLocks noChangeShapeType="1"/>
          </p:cNvSpPr>
          <p:nvPr/>
        </p:nvSpPr>
        <p:spPr bwMode="auto">
          <a:xfrm flipH="1">
            <a:off x="7219950" y="2347914"/>
            <a:ext cx="19050" cy="42052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E0EB-C6DA-4441-B399-6F09A45C5C6B}"/>
              </a:ext>
            </a:extLst>
          </p:cNvPr>
          <p:cNvSpPr>
            <a:spLocks noGrp="1"/>
          </p:cNvSpPr>
          <p:nvPr>
            <p:ph type="title"/>
          </p:nvPr>
        </p:nvSpPr>
        <p:spPr/>
        <p:txBody>
          <a:bodyPr/>
          <a:lstStyle/>
          <a:p>
            <a:r>
              <a:rPr lang="en-US" dirty="0"/>
              <a:t>iPhone® cost and price comparison </a:t>
            </a:r>
          </a:p>
        </p:txBody>
      </p:sp>
      <p:pic>
        <p:nvPicPr>
          <p:cNvPr id="7" name="Content Placeholder 6">
            <a:extLst>
              <a:ext uri="{FF2B5EF4-FFF2-40B4-BE49-F238E27FC236}">
                <a16:creationId xmlns:a16="http://schemas.microsoft.com/office/drawing/2014/main" id="{1155DB1A-B027-407A-BB81-DBE4190EAE38}"/>
              </a:ext>
            </a:extLst>
          </p:cNvPr>
          <p:cNvPicPr>
            <a:picLocks noGrp="1" noChangeAspect="1"/>
          </p:cNvPicPr>
          <p:nvPr>
            <p:ph idx="1"/>
          </p:nvPr>
        </p:nvPicPr>
        <p:blipFill>
          <a:blip r:embed="rId2"/>
          <a:stretch>
            <a:fillRect/>
          </a:stretch>
        </p:blipFill>
        <p:spPr>
          <a:xfrm>
            <a:off x="3501055" y="2133600"/>
            <a:ext cx="7091715" cy="3778250"/>
          </a:xfrm>
        </p:spPr>
      </p:pic>
      <p:sp>
        <p:nvSpPr>
          <p:cNvPr id="4" name="Footer Placeholder 3">
            <a:extLst>
              <a:ext uri="{FF2B5EF4-FFF2-40B4-BE49-F238E27FC236}">
                <a16:creationId xmlns:a16="http://schemas.microsoft.com/office/drawing/2014/main" id="{1AA8C33A-9294-45BA-9E73-B7510FDE24DE}"/>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234E340A-748E-4C92-B36B-6FD6BA6A61E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Rectangle 7">
            <a:extLst>
              <a:ext uri="{FF2B5EF4-FFF2-40B4-BE49-F238E27FC236}">
                <a16:creationId xmlns:a16="http://schemas.microsoft.com/office/drawing/2014/main" id="{08C6FEB8-9757-4792-BBC9-76E5C986599A}"/>
              </a:ext>
            </a:extLst>
          </p:cNvPr>
          <p:cNvSpPr/>
          <p:nvPr/>
        </p:nvSpPr>
        <p:spPr>
          <a:xfrm>
            <a:off x="5408612" y="5995204"/>
            <a:ext cx="6096000" cy="523220"/>
          </a:xfrm>
          <a:prstGeom prst="rect">
            <a:avLst/>
          </a:prstGeom>
        </p:spPr>
        <p:txBody>
          <a:bodyPr>
            <a:spAutoFit/>
          </a:bodyPr>
          <a:lstStyle/>
          <a:p>
            <a:r>
              <a:rPr lang="en-US" sz="1400" dirty="0"/>
              <a:t>https://www.iphoneincanada.ca/iphone-5-2/here-is-a-breakdown-of-iphone-5-component-costs-photo/</a:t>
            </a:r>
          </a:p>
        </p:txBody>
      </p:sp>
    </p:spTree>
    <p:extLst>
      <p:ext uri="{BB962C8B-B14F-4D97-AF65-F5344CB8AC3E}">
        <p14:creationId xmlns:p14="http://schemas.microsoft.com/office/powerpoint/2010/main" val="485533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A8FD2D53-0F0B-43D4-B8E0-04815A0261BE}"/>
              </a:ext>
            </a:extLst>
          </p:cNvPr>
          <p:cNvSpPr>
            <a:spLocks noChangeAspect="1" noChangeArrowheads="1" noTextEdit="1"/>
          </p:cNvSpPr>
          <p:nvPr/>
        </p:nvSpPr>
        <p:spPr bwMode="auto">
          <a:xfrm>
            <a:off x="7239000" y="4911726"/>
            <a:ext cx="184308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19" name="Oval 3">
            <a:extLst>
              <a:ext uri="{FF2B5EF4-FFF2-40B4-BE49-F238E27FC236}">
                <a16:creationId xmlns:a16="http://schemas.microsoft.com/office/drawing/2014/main" id="{04097939-DC83-4D35-B776-7C74AA913144}"/>
              </a:ext>
            </a:extLst>
          </p:cNvPr>
          <p:cNvSpPr>
            <a:spLocks noChangeArrowheads="1"/>
          </p:cNvSpPr>
          <p:nvPr/>
        </p:nvSpPr>
        <p:spPr bwMode="auto">
          <a:xfrm>
            <a:off x="5486400" y="2473325"/>
            <a:ext cx="558800" cy="508000"/>
          </a:xfrm>
          <a:prstGeom prst="ellipse">
            <a:avLst/>
          </a:prstGeom>
          <a:solidFill>
            <a:schemeClr val="folHlink"/>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20" name="Rectangle 4">
            <a:extLst>
              <a:ext uri="{FF2B5EF4-FFF2-40B4-BE49-F238E27FC236}">
                <a16:creationId xmlns:a16="http://schemas.microsoft.com/office/drawing/2014/main" id="{D268851A-43EA-4177-8531-3044A3E5EE20}"/>
              </a:ext>
            </a:extLst>
          </p:cNvPr>
          <p:cNvSpPr>
            <a:spLocks noChangeArrowheads="1"/>
          </p:cNvSpPr>
          <p:nvPr/>
        </p:nvSpPr>
        <p:spPr bwMode="auto">
          <a:xfrm>
            <a:off x="5494339" y="2655889"/>
            <a:ext cx="5626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100">
                <a:solidFill>
                  <a:srgbClr val="000000"/>
                </a:solidFill>
                <a:latin typeface="Times New Roman" panose="02020603050405020304" pitchFamily="18" charset="0"/>
              </a:rPr>
              <a:t>Extension</a:t>
            </a:r>
            <a:endParaRPr lang="en-US" altLang="en-US">
              <a:latin typeface="Calibri" panose="020F0502020204030204" pitchFamily="34" charset="0"/>
            </a:endParaRPr>
          </a:p>
        </p:txBody>
      </p:sp>
      <p:sp>
        <p:nvSpPr>
          <p:cNvPr id="34821" name="Oval 5">
            <a:extLst>
              <a:ext uri="{FF2B5EF4-FFF2-40B4-BE49-F238E27FC236}">
                <a16:creationId xmlns:a16="http://schemas.microsoft.com/office/drawing/2014/main" id="{7F1CE32B-D8D0-4AED-9E2E-466E7DE186D8}"/>
              </a:ext>
            </a:extLst>
          </p:cNvPr>
          <p:cNvSpPr>
            <a:spLocks noChangeArrowheads="1"/>
          </p:cNvSpPr>
          <p:nvPr/>
        </p:nvSpPr>
        <p:spPr bwMode="auto">
          <a:xfrm>
            <a:off x="6400800" y="3692525"/>
            <a:ext cx="558800" cy="508000"/>
          </a:xfrm>
          <a:prstGeom prst="ellipse">
            <a:avLst/>
          </a:prstGeom>
          <a:solidFill>
            <a:schemeClr val="folHlink"/>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22" name="Rectangle 6">
            <a:extLst>
              <a:ext uri="{FF2B5EF4-FFF2-40B4-BE49-F238E27FC236}">
                <a16:creationId xmlns:a16="http://schemas.microsoft.com/office/drawing/2014/main" id="{222B1945-5B32-46BC-9A1D-38F72EB13FBC}"/>
              </a:ext>
            </a:extLst>
          </p:cNvPr>
          <p:cNvSpPr>
            <a:spLocks noChangeArrowheads="1"/>
          </p:cNvSpPr>
          <p:nvPr/>
        </p:nvSpPr>
        <p:spPr bwMode="auto">
          <a:xfrm>
            <a:off x="6408739" y="3875089"/>
            <a:ext cx="5626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100">
                <a:solidFill>
                  <a:srgbClr val="000000"/>
                </a:solidFill>
                <a:latin typeface="Times New Roman" panose="02020603050405020304" pitchFamily="18" charset="0"/>
              </a:rPr>
              <a:t>Extension</a:t>
            </a:r>
            <a:endParaRPr lang="en-US" altLang="en-US">
              <a:latin typeface="Calibri" panose="020F0502020204030204" pitchFamily="34" charset="0"/>
            </a:endParaRPr>
          </a:p>
        </p:txBody>
      </p:sp>
      <p:sp>
        <p:nvSpPr>
          <p:cNvPr id="34823" name="Oval 7">
            <a:extLst>
              <a:ext uri="{FF2B5EF4-FFF2-40B4-BE49-F238E27FC236}">
                <a16:creationId xmlns:a16="http://schemas.microsoft.com/office/drawing/2014/main" id="{10FB539F-E167-45B9-9C9E-3F50F55A4940}"/>
              </a:ext>
            </a:extLst>
          </p:cNvPr>
          <p:cNvSpPr>
            <a:spLocks noChangeArrowheads="1"/>
          </p:cNvSpPr>
          <p:nvPr/>
        </p:nvSpPr>
        <p:spPr bwMode="auto">
          <a:xfrm>
            <a:off x="4343400" y="2930525"/>
            <a:ext cx="558800" cy="508000"/>
          </a:xfrm>
          <a:prstGeom prst="ellipse">
            <a:avLst/>
          </a:prstGeom>
          <a:solidFill>
            <a:schemeClr val="folHlink"/>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24" name="Rectangle 8">
            <a:extLst>
              <a:ext uri="{FF2B5EF4-FFF2-40B4-BE49-F238E27FC236}">
                <a16:creationId xmlns:a16="http://schemas.microsoft.com/office/drawing/2014/main" id="{8725FE4C-2C06-4052-8C9D-6071CAC02881}"/>
              </a:ext>
            </a:extLst>
          </p:cNvPr>
          <p:cNvSpPr>
            <a:spLocks noChangeArrowheads="1"/>
          </p:cNvSpPr>
          <p:nvPr/>
        </p:nvSpPr>
        <p:spPr bwMode="auto">
          <a:xfrm>
            <a:off x="4352926" y="3113089"/>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100">
                <a:solidFill>
                  <a:srgbClr val="000000"/>
                </a:solidFill>
                <a:latin typeface="Times New Roman" panose="02020603050405020304" pitchFamily="18" charset="0"/>
              </a:rPr>
              <a:t>Extension</a:t>
            </a:r>
            <a:endParaRPr lang="en-US" altLang="en-US">
              <a:latin typeface="Calibri" panose="020F0502020204030204" pitchFamily="34" charset="0"/>
            </a:endParaRPr>
          </a:p>
        </p:txBody>
      </p:sp>
      <p:sp>
        <p:nvSpPr>
          <p:cNvPr id="34825" name="AutoShape 9">
            <a:extLst>
              <a:ext uri="{FF2B5EF4-FFF2-40B4-BE49-F238E27FC236}">
                <a16:creationId xmlns:a16="http://schemas.microsoft.com/office/drawing/2014/main" id="{18432C51-CB2B-4001-85A1-1FFDD9D4D65D}"/>
              </a:ext>
            </a:extLst>
          </p:cNvPr>
          <p:cNvSpPr>
            <a:spLocks noChangeAspect="1" noChangeArrowheads="1" noTextEdit="1"/>
          </p:cNvSpPr>
          <p:nvPr/>
        </p:nvSpPr>
        <p:spPr bwMode="auto">
          <a:xfrm>
            <a:off x="4114800" y="2930525"/>
            <a:ext cx="18240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6" name="Oval 10">
            <a:extLst>
              <a:ext uri="{FF2B5EF4-FFF2-40B4-BE49-F238E27FC236}">
                <a16:creationId xmlns:a16="http://schemas.microsoft.com/office/drawing/2014/main" id="{61487E5A-41CE-47F0-98E6-8CF43A32529D}"/>
              </a:ext>
            </a:extLst>
          </p:cNvPr>
          <p:cNvSpPr>
            <a:spLocks noChangeArrowheads="1"/>
          </p:cNvSpPr>
          <p:nvPr/>
        </p:nvSpPr>
        <p:spPr bwMode="auto">
          <a:xfrm>
            <a:off x="3581401" y="3463926"/>
            <a:ext cx="860425" cy="728663"/>
          </a:xfrm>
          <a:prstGeom prst="ellipse">
            <a:avLst/>
          </a:prstGeom>
          <a:solidFill>
            <a:srgbClr val="00CC00"/>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27" name="Rectangle 11">
            <a:extLst>
              <a:ext uri="{FF2B5EF4-FFF2-40B4-BE49-F238E27FC236}">
                <a16:creationId xmlns:a16="http://schemas.microsoft.com/office/drawing/2014/main" id="{20DBF15B-1FED-495E-A058-C9BFF4FB0309}"/>
              </a:ext>
            </a:extLst>
          </p:cNvPr>
          <p:cNvSpPr>
            <a:spLocks noChangeArrowheads="1"/>
          </p:cNvSpPr>
          <p:nvPr/>
        </p:nvSpPr>
        <p:spPr bwMode="auto">
          <a:xfrm>
            <a:off x="3810000" y="3692526"/>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600">
                <a:solidFill>
                  <a:srgbClr val="000000"/>
                </a:solidFill>
                <a:latin typeface="Times New Roman" panose="02020603050405020304" pitchFamily="18" charset="0"/>
              </a:rPr>
              <a:t>Core</a:t>
            </a:r>
            <a:endParaRPr lang="en-US" altLang="en-US">
              <a:latin typeface="Calibri" panose="020F0502020204030204" pitchFamily="34" charset="0"/>
            </a:endParaRPr>
          </a:p>
        </p:txBody>
      </p:sp>
      <p:sp>
        <p:nvSpPr>
          <p:cNvPr id="34828" name="Oval 12">
            <a:extLst>
              <a:ext uri="{FF2B5EF4-FFF2-40B4-BE49-F238E27FC236}">
                <a16:creationId xmlns:a16="http://schemas.microsoft.com/office/drawing/2014/main" id="{DAEF907E-5FE7-4AF0-8116-BA44F044997E}"/>
              </a:ext>
            </a:extLst>
          </p:cNvPr>
          <p:cNvSpPr>
            <a:spLocks noChangeArrowheads="1"/>
          </p:cNvSpPr>
          <p:nvPr/>
        </p:nvSpPr>
        <p:spPr bwMode="auto">
          <a:xfrm>
            <a:off x="5257800" y="3387725"/>
            <a:ext cx="552450" cy="503238"/>
          </a:xfrm>
          <a:prstGeom prst="ellipse">
            <a:avLst/>
          </a:prstGeom>
          <a:solidFill>
            <a:srgbClr val="19FF19"/>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29" name="Rectangle 13">
            <a:extLst>
              <a:ext uri="{FF2B5EF4-FFF2-40B4-BE49-F238E27FC236}">
                <a16:creationId xmlns:a16="http://schemas.microsoft.com/office/drawing/2014/main" id="{DD0ED71E-11A2-496E-B235-DA4539AD1F42}"/>
              </a:ext>
            </a:extLst>
          </p:cNvPr>
          <p:cNvSpPr>
            <a:spLocks noChangeArrowheads="1"/>
          </p:cNvSpPr>
          <p:nvPr/>
        </p:nvSpPr>
        <p:spPr bwMode="auto">
          <a:xfrm>
            <a:off x="5292725" y="3568701"/>
            <a:ext cx="5032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100">
                <a:solidFill>
                  <a:srgbClr val="000000"/>
                </a:solidFill>
                <a:latin typeface="Times New Roman" panose="02020603050405020304" pitchFamily="18" charset="0"/>
              </a:rPr>
              <a:t>Enabling</a:t>
            </a:r>
            <a:endParaRPr lang="en-US" altLang="en-US">
              <a:latin typeface="Calibri" panose="020F0502020204030204" pitchFamily="34" charset="0"/>
            </a:endParaRPr>
          </a:p>
        </p:txBody>
      </p:sp>
      <p:sp>
        <p:nvSpPr>
          <p:cNvPr id="34830" name="Oval 14">
            <a:extLst>
              <a:ext uri="{FF2B5EF4-FFF2-40B4-BE49-F238E27FC236}">
                <a16:creationId xmlns:a16="http://schemas.microsoft.com/office/drawing/2014/main" id="{F89DC6A7-8CD2-4AFB-9A66-78D9A62A7F0D}"/>
              </a:ext>
            </a:extLst>
          </p:cNvPr>
          <p:cNvSpPr>
            <a:spLocks noChangeArrowheads="1"/>
          </p:cNvSpPr>
          <p:nvPr/>
        </p:nvSpPr>
        <p:spPr bwMode="auto">
          <a:xfrm>
            <a:off x="6781800" y="4378325"/>
            <a:ext cx="552450" cy="503238"/>
          </a:xfrm>
          <a:prstGeom prst="ellipse">
            <a:avLst/>
          </a:prstGeom>
          <a:solidFill>
            <a:srgbClr val="19FF19"/>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31" name="Rectangle 15">
            <a:extLst>
              <a:ext uri="{FF2B5EF4-FFF2-40B4-BE49-F238E27FC236}">
                <a16:creationId xmlns:a16="http://schemas.microsoft.com/office/drawing/2014/main" id="{8713145C-76DE-433C-8B0B-34F16F52EF1E}"/>
              </a:ext>
            </a:extLst>
          </p:cNvPr>
          <p:cNvSpPr>
            <a:spLocks noChangeArrowheads="1"/>
          </p:cNvSpPr>
          <p:nvPr/>
        </p:nvSpPr>
        <p:spPr bwMode="auto">
          <a:xfrm>
            <a:off x="6816725" y="4559301"/>
            <a:ext cx="5032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100">
                <a:solidFill>
                  <a:srgbClr val="000000"/>
                </a:solidFill>
                <a:latin typeface="Times New Roman" panose="02020603050405020304" pitchFamily="18" charset="0"/>
              </a:rPr>
              <a:t>Enabling</a:t>
            </a:r>
            <a:endParaRPr lang="en-US" altLang="en-US">
              <a:latin typeface="Calibri" panose="020F0502020204030204" pitchFamily="34" charset="0"/>
            </a:endParaRPr>
          </a:p>
        </p:txBody>
      </p:sp>
      <p:sp>
        <p:nvSpPr>
          <p:cNvPr id="34832" name="Oval 16">
            <a:extLst>
              <a:ext uri="{FF2B5EF4-FFF2-40B4-BE49-F238E27FC236}">
                <a16:creationId xmlns:a16="http://schemas.microsoft.com/office/drawing/2014/main" id="{EFEB2132-A523-4196-A3DF-801FDA135EB3}"/>
              </a:ext>
            </a:extLst>
          </p:cNvPr>
          <p:cNvSpPr>
            <a:spLocks noChangeArrowheads="1"/>
          </p:cNvSpPr>
          <p:nvPr/>
        </p:nvSpPr>
        <p:spPr bwMode="auto">
          <a:xfrm>
            <a:off x="4648200" y="4378325"/>
            <a:ext cx="552450" cy="503238"/>
          </a:xfrm>
          <a:prstGeom prst="ellipse">
            <a:avLst/>
          </a:prstGeom>
          <a:solidFill>
            <a:srgbClr val="FF0000"/>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33" name="Rectangle 17">
            <a:extLst>
              <a:ext uri="{FF2B5EF4-FFF2-40B4-BE49-F238E27FC236}">
                <a16:creationId xmlns:a16="http://schemas.microsoft.com/office/drawing/2014/main" id="{7405841E-2B69-47A3-A24A-5EE695F28DF1}"/>
              </a:ext>
            </a:extLst>
          </p:cNvPr>
          <p:cNvSpPr>
            <a:spLocks noChangeArrowheads="1"/>
          </p:cNvSpPr>
          <p:nvPr/>
        </p:nvSpPr>
        <p:spPr bwMode="auto">
          <a:xfrm>
            <a:off x="4625976" y="4560889"/>
            <a:ext cx="619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100">
                <a:solidFill>
                  <a:srgbClr val="000000"/>
                </a:solidFill>
                <a:latin typeface="Times New Roman" panose="02020603050405020304" pitchFamily="18" charset="0"/>
              </a:rPr>
              <a:t>Competing</a:t>
            </a:r>
            <a:endParaRPr lang="en-US" altLang="en-US">
              <a:latin typeface="Calibri" panose="020F0502020204030204" pitchFamily="34" charset="0"/>
            </a:endParaRPr>
          </a:p>
        </p:txBody>
      </p:sp>
      <p:grpSp>
        <p:nvGrpSpPr>
          <p:cNvPr id="34834" name="Group 18">
            <a:extLst>
              <a:ext uri="{FF2B5EF4-FFF2-40B4-BE49-F238E27FC236}">
                <a16:creationId xmlns:a16="http://schemas.microsoft.com/office/drawing/2014/main" id="{DEB7A2EA-5943-482E-A098-11D52948C19D}"/>
              </a:ext>
            </a:extLst>
          </p:cNvPr>
          <p:cNvGrpSpPr>
            <a:grpSpLocks/>
          </p:cNvGrpSpPr>
          <p:nvPr/>
        </p:nvGrpSpPr>
        <p:grpSpPr bwMode="auto">
          <a:xfrm>
            <a:off x="3886200" y="5140325"/>
            <a:ext cx="4700588" cy="76200"/>
            <a:chOff x="2787" y="2398"/>
            <a:chExt cx="1137" cy="42"/>
          </a:xfrm>
        </p:grpSpPr>
        <p:sp>
          <p:nvSpPr>
            <p:cNvPr id="34845" name="Line 19">
              <a:extLst>
                <a:ext uri="{FF2B5EF4-FFF2-40B4-BE49-F238E27FC236}">
                  <a16:creationId xmlns:a16="http://schemas.microsoft.com/office/drawing/2014/main" id="{5479B2DF-DA83-42FF-94DC-7DD7224A6485}"/>
                </a:ext>
              </a:extLst>
            </p:cNvPr>
            <p:cNvSpPr>
              <a:spLocks noChangeShapeType="1"/>
            </p:cNvSpPr>
            <p:nvPr/>
          </p:nvSpPr>
          <p:spPr bwMode="auto">
            <a:xfrm>
              <a:off x="2787" y="2419"/>
              <a:ext cx="1098"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Freeform 20">
              <a:extLst>
                <a:ext uri="{FF2B5EF4-FFF2-40B4-BE49-F238E27FC236}">
                  <a16:creationId xmlns:a16="http://schemas.microsoft.com/office/drawing/2014/main" id="{DFA2E762-12D1-499D-84A7-C960E1D4332D}"/>
                </a:ext>
              </a:extLst>
            </p:cNvPr>
            <p:cNvSpPr>
              <a:spLocks/>
            </p:cNvSpPr>
            <p:nvPr/>
          </p:nvSpPr>
          <p:spPr bwMode="auto">
            <a:xfrm>
              <a:off x="3884" y="2398"/>
              <a:ext cx="40" cy="42"/>
            </a:xfrm>
            <a:custGeom>
              <a:avLst/>
              <a:gdLst>
                <a:gd name="T0" fmla="*/ 0 w 82"/>
                <a:gd name="T1" fmla="*/ 1 h 83"/>
                <a:gd name="T2" fmla="*/ 0 w 82"/>
                <a:gd name="T3" fmla="*/ 1 h 83"/>
                <a:gd name="T4" fmla="*/ 0 w 82"/>
                <a:gd name="T5" fmla="*/ 0 h 83"/>
                <a:gd name="T6" fmla="*/ 0 w 82"/>
                <a:gd name="T7" fmla="*/ 1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0" y="83"/>
                  </a:moveTo>
                  <a:lnTo>
                    <a:pt x="82" y="41"/>
                  </a:lnTo>
                  <a:lnTo>
                    <a:pt x="0" y="0"/>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5" name="Rectangle 21">
            <a:extLst>
              <a:ext uri="{FF2B5EF4-FFF2-40B4-BE49-F238E27FC236}">
                <a16:creationId xmlns:a16="http://schemas.microsoft.com/office/drawing/2014/main" id="{EFA41BA2-83F9-47B7-BD21-C3DC84DCD61B}"/>
              </a:ext>
            </a:extLst>
          </p:cNvPr>
          <p:cNvSpPr>
            <a:spLocks noChangeArrowheads="1"/>
          </p:cNvSpPr>
          <p:nvPr/>
        </p:nvSpPr>
        <p:spPr bwMode="auto">
          <a:xfrm>
            <a:off x="5867401" y="5292725"/>
            <a:ext cx="474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36" name="Rectangle 22">
            <a:extLst>
              <a:ext uri="{FF2B5EF4-FFF2-40B4-BE49-F238E27FC236}">
                <a16:creationId xmlns:a16="http://schemas.microsoft.com/office/drawing/2014/main" id="{353A0982-6D14-4735-AE80-454B82C5E1B1}"/>
              </a:ext>
            </a:extLst>
          </p:cNvPr>
          <p:cNvSpPr>
            <a:spLocks noChangeArrowheads="1"/>
          </p:cNvSpPr>
          <p:nvPr/>
        </p:nvSpPr>
        <p:spPr bwMode="auto">
          <a:xfrm>
            <a:off x="4806950" y="5313364"/>
            <a:ext cx="3492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300">
                <a:solidFill>
                  <a:srgbClr val="000000"/>
                </a:solidFill>
                <a:latin typeface="Times New Roman" panose="02020603050405020304" pitchFamily="18" charset="0"/>
              </a:rPr>
              <a:t>Time</a:t>
            </a:r>
            <a:endParaRPr lang="en-US" altLang="en-US">
              <a:latin typeface="Calibri" panose="020F0502020204030204" pitchFamily="34" charset="0"/>
            </a:endParaRPr>
          </a:p>
        </p:txBody>
      </p:sp>
      <p:sp>
        <p:nvSpPr>
          <p:cNvPr id="34837" name="Oval 23">
            <a:extLst>
              <a:ext uri="{FF2B5EF4-FFF2-40B4-BE49-F238E27FC236}">
                <a16:creationId xmlns:a16="http://schemas.microsoft.com/office/drawing/2014/main" id="{CE0C7AEA-386A-4ADB-ACDA-308A0A4353FE}"/>
              </a:ext>
            </a:extLst>
          </p:cNvPr>
          <p:cNvSpPr>
            <a:spLocks noChangeArrowheads="1"/>
          </p:cNvSpPr>
          <p:nvPr/>
        </p:nvSpPr>
        <p:spPr bwMode="auto">
          <a:xfrm>
            <a:off x="7620000" y="3387725"/>
            <a:ext cx="914400" cy="730250"/>
          </a:xfrm>
          <a:prstGeom prst="ellipse">
            <a:avLst/>
          </a:prstGeom>
          <a:solidFill>
            <a:srgbClr val="6DFF6D"/>
          </a:solidFill>
          <a:ln w="635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4838" name="Rectangle 24">
            <a:extLst>
              <a:ext uri="{FF2B5EF4-FFF2-40B4-BE49-F238E27FC236}">
                <a16:creationId xmlns:a16="http://schemas.microsoft.com/office/drawing/2014/main" id="{0327C465-FBEE-412C-966D-4C31A3A99753}"/>
              </a:ext>
            </a:extLst>
          </p:cNvPr>
          <p:cNvSpPr>
            <a:spLocks noChangeArrowheads="1"/>
          </p:cNvSpPr>
          <p:nvPr/>
        </p:nvSpPr>
        <p:spPr bwMode="auto">
          <a:xfrm>
            <a:off x="7702550" y="3608389"/>
            <a:ext cx="725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600">
                <a:solidFill>
                  <a:srgbClr val="000000"/>
                </a:solidFill>
                <a:latin typeface="Times New Roman" panose="02020603050405020304" pitchFamily="18" charset="0"/>
              </a:rPr>
              <a:t>Strategic</a:t>
            </a:r>
            <a:endParaRPr lang="en-US" altLang="en-US">
              <a:latin typeface="Calibri" panose="020F0502020204030204" pitchFamily="34" charset="0"/>
            </a:endParaRPr>
          </a:p>
        </p:txBody>
      </p:sp>
      <p:sp>
        <p:nvSpPr>
          <p:cNvPr id="34839" name="Content Placeholder 29">
            <a:extLst>
              <a:ext uri="{FF2B5EF4-FFF2-40B4-BE49-F238E27FC236}">
                <a16:creationId xmlns:a16="http://schemas.microsoft.com/office/drawing/2014/main" id="{9B61E6AB-77E0-4954-8DDF-3F30E25284E3}"/>
              </a:ext>
            </a:extLst>
          </p:cNvPr>
          <p:cNvSpPr>
            <a:spLocks noGrp="1"/>
          </p:cNvSpPr>
          <p:nvPr>
            <p:ph sz="half" idx="1"/>
          </p:nvPr>
        </p:nvSpPr>
        <p:spPr/>
        <p:txBody>
          <a:bodyPr/>
          <a:lstStyle/>
          <a:p>
            <a:r>
              <a:rPr lang="en-US" altLang="en-US"/>
              <a:t>Bohn Knowledge Level</a:t>
            </a:r>
          </a:p>
          <a:p>
            <a:r>
              <a:rPr lang="en-US" altLang="en-US"/>
              <a:t>Skills/Know-how</a:t>
            </a:r>
          </a:p>
        </p:txBody>
      </p:sp>
      <p:sp>
        <p:nvSpPr>
          <p:cNvPr id="34840" name="Content Placeholder 31">
            <a:extLst>
              <a:ext uri="{FF2B5EF4-FFF2-40B4-BE49-F238E27FC236}">
                <a16:creationId xmlns:a16="http://schemas.microsoft.com/office/drawing/2014/main" id="{FF848927-72EC-41A0-AE73-2A1D70E8C5AD}"/>
              </a:ext>
            </a:extLst>
          </p:cNvPr>
          <p:cNvSpPr>
            <a:spLocks noGrp="1"/>
          </p:cNvSpPr>
          <p:nvPr>
            <p:ph sz="half" idx="2"/>
          </p:nvPr>
        </p:nvSpPr>
        <p:spPr/>
        <p:txBody>
          <a:bodyPr/>
          <a:lstStyle/>
          <a:p>
            <a:r>
              <a:rPr lang="en-US" altLang="en-US"/>
              <a:t>Utility ≈ Value</a:t>
            </a:r>
          </a:p>
        </p:txBody>
      </p:sp>
      <p:sp>
        <p:nvSpPr>
          <p:cNvPr id="34841" name="Footer Placeholder 30">
            <a:extLst>
              <a:ext uri="{FF2B5EF4-FFF2-40B4-BE49-F238E27FC236}">
                <a16:creationId xmlns:a16="http://schemas.microsoft.com/office/drawing/2014/main" id="{B6ABDAAB-6817-4CC9-8824-229DB9143FB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34842" name="Slide Number Placeholder 28">
            <a:extLst>
              <a:ext uri="{FF2B5EF4-FFF2-40B4-BE49-F238E27FC236}">
                <a16:creationId xmlns:a16="http://schemas.microsoft.com/office/drawing/2014/main" id="{D008AC0C-730D-4951-86C6-2A1570022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1FC50402-B0FB-4212-B36A-FC274ACF6C24}" type="slidenum">
              <a:rPr lang="en-US" altLang="en-US">
                <a:solidFill>
                  <a:schemeClr val="bg1"/>
                </a:solidFill>
              </a:rPr>
              <a:pPr/>
              <a:t>40</a:t>
            </a:fld>
            <a:endParaRPr lang="en-US" altLang="en-US" dirty="0">
              <a:solidFill>
                <a:schemeClr val="bg1"/>
              </a:solidFill>
            </a:endParaRPr>
          </a:p>
        </p:txBody>
      </p:sp>
      <p:sp>
        <p:nvSpPr>
          <p:cNvPr id="448537" name="Rectangle 25">
            <a:extLst>
              <a:ext uri="{FF2B5EF4-FFF2-40B4-BE49-F238E27FC236}">
                <a16:creationId xmlns:a16="http://schemas.microsoft.com/office/drawing/2014/main" id="{0F4DC3A2-292D-495C-9C38-E7087D981D1C}"/>
              </a:ext>
            </a:extLst>
          </p:cNvPr>
          <p:cNvSpPr>
            <a:spLocks noGrp="1" noChangeArrowheads="1"/>
          </p:cNvSpPr>
          <p:nvPr>
            <p:ph type="title"/>
          </p:nvPr>
        </p:nvSpPr>
        <p:spPr/>
        <p:txBody>
          <a:bodyPr>
            <a:normAutofit fontScale="90000"/>
          </a:bodyPr>
          <a:lstStyle/>
          <a:p>
            <a:pPr>
              <a:defRPr/>
            </a:pPr>
            <a:r>
              <a:rPr lang="en-US" sz="4000" dirty="0"/>
              <a:t>A Products Value is Constrained by the Dominant Design and its Stability</a:t>
            </a:r>
          </a:p>
        </p:txBody>
      </p:sp>
      <p:sp>
        <p:nvSpPr>
          <p:cNvPr id="28" name="Slide Number Placeholder 27">
            <a:extLst>
              <a:ext uri="{FF2B5EF4-FFF2-40B4-BE49-F238E27FC236}">
                <a16:creationId xmlns:a16="http://schemas.microsoft.com/office/drawing/2014/main" id="{BF33D836-8A82-41A9-A694-E7D44E29347F}"/>
              </a:ext>
            </a:extLst>
          </p:cNvPr>
          <p:cNvSpPr txBox="1">
            <a:spLocks noGrp="1"/>
          </p:cNvSpPr>
          <p:nvPr/>
        </p:nvSpPr>
        <p:spPr bwMode="auto">
          <a:xfrm>
            <a:off x="8077200" y="6356351"/>
            <a:ext cx="2133600" cy="365125"/>
          </a:xfrm>
          <a:prstGeom prst="rect">
            <a:avLst/>
          </a:prstGeom>
          <a:noFill/>
          <a:ln>
            <a:miter lim="800000"/>
            <a:headEnd/>
            <a:tailEnd/>
          </a:ln>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r"/>
            <a:fld id="{F345BE9F-55BA-4410-8C98-C77F055114E9}" type="slidenum">
              <a:rPr lang="en-US" altLang="en-US" sz="1200">
                <a:solidFill>
                  <a:srgbClr val="898989"/>
                </a:solidFill>
              </a:rPr>
              <a:pPr algn="r"/>
              <a:t>40</a:t>
            </a:fld>
            <a:endParaRPr lang="en-US" altLang="en-US" sz="120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65C3A20-07BC-4EDE-A2EF-83244003BDB0}"/>
              </a:ext>
            </a:extLst>
          </p:cNvPr>
          <p:cNvSpPr>
            <a:spLocks noGrp="1"/>
          </p:cNvSpPr>
          <p:nvPr>
            <p:ph type="title"/>
          </p:nvPr>
        </p:nvSpPr>
        <p:spPr>
          <a:xfrm>
            <a:off x="1046019" y="942108"/>
            <a:ext cx="3256550" cy="4969113"/>
          </a:xfrm>
        </p:spPr>
        <p:txBody>
          <a:bodyPr anchor="ctr">
            <a:normAutofit/>
          </a:bodyPr>
          <a:lstStyle/>
          <a:p>
            <a:r>
              <a:rPr lang="en-US" dirty="0">
                <a:solidFill>
                  <a:schemeClr val="tx2">
                    <a:lumMod val="75000"/>
                  </a:schemeClr>
                </a:solidFill>
              </a:rPr>
              <a:t>Tip Five</a:t>
            </a:r>
          </a:p>
        </p:txBody>
      </p:sp>
      <p:sp>
        <p:nvSpPr>
          <p:cNvPr id="15" name="Rectangle 14">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58A2CDF5-5A89-4B66-AA5E-6950173F491D}"/>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41</a:t>
            </a:fld>
            <a:endParaRPr lang="en-US" sz="1900">
              <a:solidFill>
                <a:schemeClr val="accent1"/>
              </a:solidFill>
            </a:endParaRPr>
          </a:p>
        </p:txBody>
      </p:sp>
      <p:cxnSp>
        <p:nvCxnSpPr>
          <p:cNvPr id="17" name="Straight Connector 16">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20"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1"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2"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3"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4"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5"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6"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7"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8"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9"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0"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1"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8" name="Content Placeholder 7">
            <a:extLst>
              <a:ext uri="{FF2B5EF4-FFF2-40B4-BE49-F238E27FC236}">
                <a16:creationId xmlns:a16="http://schemas.microsoft.com/office/drawing/2014/main" id="{AC8F8DF2-4ED7-4C75-B23E-3F0DE4DE20FA}"/>
              </a:ext>
            </a:extLst>
          </p:cNvPr>
          <p:cNvSpPr>
            <a:spLocks noGrp="1"/>
          </p:cNvSpPr>
          <p:nvPr>
            <p:ph idx="1"/>
          </p:nvPr>
        </p:nvSpPr>
        <p:spPr>
          <a:xfrm>
            <a:off x="5049062" y="942108"/>
            <a:ext cx="6455549" cy="4969114"/>
          </a:xfrm>
        </p:spPr>
        <p:txBody>
          <a:bodyPr anchor="ctr">
            <a:normAutofit/>
          </a:bodyPr>
          <a:lstStyle/>
          <a:p>
            <a:pPr marL="0" indent="0">
              <a:buNone/>
            </a:pPr>
            <a:r>
              <a:rPr lang="en-US" sz="2400" dirty="0">
                <a:solidFill>
                  <a:schemeClr val="tx2">
                    <a:lumMod val="75000"/>
                  </a:schemeClr>
                </a:solidFill>
              </a:rPr>
              <a:t>Use the relationship of this technology to the dominant design and the stability of that design to estimate total potential revenues (addressable market size)</a:t>
            </a:r>
          </a:p>
        </p:txBody>
      </p:sp>
      <p:sp>
        <p:nvSpPr>
          <p:cNvPr id="5" name="Footer Placeholder 4">
            <a:extLst>
              <a:ext uri="{FF2B5EF4-FFF2-40B4-BE49-F238E27FC236}">
                <a16:creationId xmlns:a16="http://schemas.microsoft.com/office/drawing/2014/main" id="{56BEE578-55D8-4ABA-82F3-37E1E408C359}"/>
              </a:ext>
            </a:extLst>
          </p:cNvPr>
          <p:cNvSpPr>
            <a:spLocks noGrp="1"/>
          </p:cNvSpPr>
          <p:nvPr>
            <p:ph type="ftr" sz="quarter" idx="11"/>
          </p:nvPr>
        </p:nvSpPr>
        <p:spPr>
          <a:xfrm>
            <a:off x="5049063" y="6135808"/>
            <a:ext cx="6526166" cy="365125"/>
          </a:xfrm>
        </p:spPr>
        <p:txBody>
          <a:bodyPr>
            <a:normAutofit/>
          </a:bodyPr>
          <a:lstStyle/>
          <a:p>
            <a:pPr>
              <a:spcAft>
                <a:spcPts val="600"/>
              </a:spcAft>
            </a:pPr>
            <a:r>
              <a:rPr lang="en-US">
                <a:solidFill>
                  <a:schemeClr val="tx1">
                    <a:alpha val="70000"/>
                  </a:schemeClr>
                </a:solidFill>
              </a:rPr>
              <a:t>(c) Foresight Science &amp; Technology, 2019</a:t>
            </a:r>
          </a:p>
        </p:txBody>
      </p:sp>
    </p:spTree>
    <p:extLst>
      <p:ext uri="{BB962C8B-B14F-4D97-AF65-F5344CB8AC3E}">
        <p14:creationId xmlns:p14="http://schemas.microsoft.com/office/powerpoint/2010/main" val="2717597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a:extLst>
              <a:ext uri="{FF2B5EF4-FFF2-40B4-BE49-F238E27FC236}">
                <a16:creationId xmlns:a16="http://schemas.microsoft.com/office/drawing/2014/main" id="{109955F7-000D-4568-A9D9-FCAA3B9C34B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27652" name="Slide Number Placeholder 4">
            <a:extLst>
              <a:ext uri="{FF2B5EF4-FFF2-40B4-BE49-F238E27FC236}">
                <a16:creationId xmlns:a16="http://schemas.microsoft.com/office/drawing/2014/main" id="{5CD1D8D3-0CC1-4F57-86EC-9E50401FAC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57913565-BAF2-4AD5-BB0E-385C240344A7}" type="slidenum">
              <a:rPr lang="en-US" altLang="en-US">
                <a:solidFill>
                  <a:schemeClr val="bg1"/>
                </a:solidFill>
              </a:rPr>
              <a:pPr/>
              <a:t>42</a:t>
            </a:fld>
            <a:endParaRPr lang="en-US" altLang="en-US" dirty="0">
              <a:solidFill>
                <a:schemeClr val="bg1"/>
              </a:solidFill>
            </a:endParaRPr>
          </a:p>
        </p:txBody>
      </p:sp>
      <p:sp>
        <p:nvSpPr>
          <p:cNvPr id="6" name="Title 5">
            <a:extLst>
              <a:ext uri="{FF2B5EF4-FFF2-40B4-BE49-F238E27FC236}">
                <a16:creationId xmlns:a16="http://schemas.microsoft.com/office/drawing/2014/main" id="{1042862F-2274-4AA4-A907-9D1D4AC7008B}"/>
              </a:ext>
            </a:extLst>
          </p:cNvPr>
          <p:cNvSpPr>
            <a:spLocks noGrp="1"/>
          </p:cNvSpPr>
          <p:nvPr>
            <p:ph type="title"/>
          </p:nvPr>
        </p:nvSpPr>
        <p:spPr/>
        <p:txBody>
          <a:bodyPr/>
          <a:lstStyle/>
          <a:p>
            <a:pPr>
              <a:defRPr/>
            </a:pPr>
            <a:r>
              <a:rPr lang="en-US" dirty="0"/>
              <a:t>Costs</a:t>
            </a:r>
          </a:p>
        </p:txBody>
      </p:sp>
      <p:pic>
        <p:nvPicPr>
          <p:cNvPr id="27654" name="Picture 2" descr="http://www.themanager.org/models/ValueChain-Dateien/image002.gif">
            <a:extLst>
              <a:ext uri="{FF2B5EF4-FFF2-40B4-BE49-F238E27FC236}">
                <a16:creationId xmlns:a16="http://schemas.microsoft.com/office/drawing/2014/main" id="{6F5C4633-1D04-4A75-954C-EE19A7299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2133601"/>
            <a:ext cx="44862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evron 7">
            <a:extLst>
              <a:ext uri="{FF2B5EF4-FFF2-40B4-BE49-F238E27FC236}">
                <a16:creationId xmlns:a16="http://schemas.microsoft.com/office/drawing/2014/main" id="{51BD76A8-BB7F-45CB-A3CE-F85BE3D8D139}"/>
              </a:ext>
            </a:extLst>
          </p:cNvPr>
          <p:cNvSpPr/>
          <p:nvPr/>
        </p:nvSpPr>
        <p:spPr>
          <a:xfrm>
            <a:off x="6477000" y="2133600"/>
            <a:ext cx="1905000" cy="3124200"/>
          </a:xfrm>
          <a:prstGeom prst="chevron">
            <a:avLst/>
          </a:prstGeom>
          <a:gradFill flip="none" rotWithShape="1">
            <a:gsLst>
              <a:gs pos="0">
                <a:schemeClr val="accent1">
                  <a:tint val="66000"/>
                  <a:satMod val="160000"/>
                  <a:alpha val="7000"/>
                </a:schemeClr>
              </a:gs>
              <a:gs pos="50000">
                <a:schemeClr val="accent1">
                  <a:tint val="44500"/>
                  <a:satMod val="160000"/>
                </a:schemeClr>
              </a:gs>
              <a:gs pos="100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TextBox 8">
            <a:extLst>
              <a:ext uri="{FF2B5EF4-FFF2-40B4-BE49-F238E27FC236}">
                <a16:creationId xmlns:a16="http://schemas.microsoft.com/office/drawing/2014/main" id="{2E322E5F-F233-4EF5-AC1E-D9B6CA65BEA5}"/>
              </a:ext>
            </a:extLst>
          </p:cNvPr>
          <p:cNvSpPr txBox="1">
            <a:spLocks noChangeArrowheads="1"/>
          </p:cNvSpPr>
          <p:nvPr/>
        </p:nvSpPr>
        <p:spPr bwMode="auto">
          <a:xfrm>
            <a:off x="7315200" y="3505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t>Revenues</a:t>
            </a:r>
          </a:p>
        </p:txBody>
      </p:sp>
      <p:sp>
        <p:nvSpPr>
          <p:cNvPr id="27657" name="TextBox 9">
            <a:extLst>
              <a:ext uri="{FF2B5EF4-FFF2-40B4-BE49-F238E27FC236}">
                <a16:creationId xmlns:a16="http://schemas.microsoft.com/office/drawing/2014/main" id="{E1DAA9C7-DAD3-4620-BDE0-4E1D59F133EC}"/>
              </a:ext>
            </a:extLst>
          </p:cNvPr>
          <p:cNvSpPr txBox="1">
            <a:spLocks noChangeArrowheads="1"/>
          </p:cNvSpPr>
          <p:nvPr/>
        </p:nvSpPr>
        <p:spPr bwMode="auto">
          <a:xfrm>
            <a:off x="3124200" y="4114801"/>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a:r>
              <a:rPr lang="en-US" altLang="en-US"/>
              <a:t>Cost of Goods Sold</a:t>
            </a:r>
          </a:p>
        </p:txBody>
      </p:sp>
      <p:sp>
        <p:nvSpPr>
          <p:cNvPr id="27658" name="TextBox 10">
            <a:extLst>
              <a:ext uri="{FF2B5EF4-FFF2-40B4-BE49-F238E27FC236}">
                <a16:creationId xmlns:a16="http://schemas.microsoft.com/office/drawing/2014/main" id="{7869CD83-944A-4098-A0A2-EE3931DA5A77}"/>
              </a:ext>
            </a:extLst>
          </p:cNvPr>
          <p:cNvSpPr txBox="1">
            <a:spLocks noChangeArrowheads="1"/>
          </p:cNvSpPr>
          <p:nvPr/>
        </p:nvSpPr>
        <p:spPr bwMode="auto">
          <a:xfrm>
            <a:off x="4572000" y="1905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ctr"/>
            <a:r>
              <a:rPr lang="en-US" altLang="en-US"/>
              <a:t>G&amp;A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8">
            <a:extLst>
              <a:ext uri="{FF2B5EF4-FFF2-40B4-BE49-F238E27FC236}">
                <a16:creationId xmlns:a16="http://schemas.microsoft.com/office/drawing/2014/main" id="{1C4AA1A9-6E45-44E5-BE4E-AC2460BE496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28675" name="Slide Number Placeholder 7">
            <a:extLst>
              <a:ext uri="{FF2B5EF4-FFF2-40B4-BE49-F238E27FC236}">
                <a16:creationId xmlns:a16="http://schemas.microsoft.com/office/drawing/2014/main" id="{C92B5331-0210-48F6-923D-AED51D504F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B938F35C-B046-4BF8-9C5C-1BE947D059C9}" type="slidenum">
              <a:rPr lang="en-US" altLang="en-US">
                <a:solidFill>
                  <a:schemeClr val="bg1"/>
                </a:solidFill>
              </a:rPr>
              <a:pPr/>
              <a:t>43</a:t>
            </a:fld>
            <a:endParaRPr lang="en-US" altLang="en-US" dirty="0">
              <a:solidFill>
                <a:schemeClr val="bg1"/>
              </a:solidFill>
            </a:endParaRPr>
          </a:p>
        </p:txBody>
      </p:sp>
      <p:sp>
        <p:nvSpPr>
          <p:cNvPr id="425986" name="Title 6">
            <a:extLst>
              <a:ext uri="{FF2B5EF4-FFF2-40B4-BE49-F238E27FC236}">
                <a16:creationId xmlns:a16="http://schemas.microsoft.com/office/drawing/2014/main" id="{2F9AECD8-D506-449D-853D-B30E68C8FE07}"/>
              </a:ext>
            </a:extLst>
          </p:cNvPr>
          <p:cNvSpPr>
            <a:spLocks noGrp="1"/>
          </p:cNvSpPr>
          <p:nvPr>
            <p:ph type="title"/>
          </p:nvPr>
        </p:nvSpPr>
        <p:spPr/>
        <p:txBody>
          <a:bodyPr/>
          <a:lstStyle/>
          <a:p>
            <a:pPr>
              <a:defRPr/>
            </a:pPr>
            <a:r>
              <a:rPr lang="en-US" dirty="0"/>
              <a:t>Cash Flow Analysis</a:t>
            </a:r>
          </a:p>
        </p:txBody>
      </p:sp>
      <p:sp>
        <p:nvSpPr>
          <p:cNvPr id="28677" name="Rectangle 2">
            <a:extLst>
              <a:ext uri="{FF2B5EF4-FFF2-40B4-BE49-F238E27FC236}">
                <a16:creationId xmlns:a16="http://schemas.microsoft.com/office/drawing/2014/main" id="{74A713D5-6E68-46BB-9555-42FB37C0AB29}"/>
              </a:ext>
            </a:extLst>
          </p:cNvPr>
          <p:cNvSpPr>
            <a:spLocks noGrp="1" noChangeArrowheads="1"/>
          </p:cNvSpPr>
          <p:nvPr>
            <p:ph type="body" sz="half" idx="4294967295"/>
          </p:nvPr>
        </p:nvSpPr>
        <p:spPr>
          <a:xfrm>
            <a:off x="6629400" y="2057400"/>
            <a:ext cx="4038600" cy="5029200"/>
          </a:xfrm>
        </p:spPr>
        <p:txBody>
          <a:bodyPr/>
          <a:lstStyle/>
          <a:p>
            <a:r>
              <a:rPr lang="en-US" altLang="en-US" sz="2800"/>
              <a:t>The substantive process drives the cost calculation</a:t>
            </a:r>
          </a:p>
          <a:p>
            <a:r>
              <a:rPr lang="en-US" altLang="en-US" sz="2800"/>
              <a:t>The cost calculation, together with the revenue projections, drives the net value</a:t>
            </a:r>
          </a:p>
        </p:txBody>
      </p:sp>
      <p:sp>
        <p:nvSpPr>
          <p:cNvPr id="6" name="Slide Number Placeholder 7">
            <a:extLst>
              <a:ext uri="{FF2B5EF4-FFF2-40B4-BE49-F238E27FC236}">
                <a16:creationId xmlns:a16="http://schemas.microsoft.com/office/drawing/2014/main" id="{B60891AD-BB72-4B9F-9F28-6322CDBD3AD5}"/>
              </a:ext>
            </a:extLst>
          </p:cNvPr>
          <p:cNvSpPr txBox="1">
            <a:spLocks noGrp="1"/>
          </p:cNvSpPr>
          <p:nvPr/>
        </p:nvSpPr>
        <p:spPr bwMode="auto">
          <a:xfrm>
            <a:off x="8077200" y="6356351"/>
            <a:ext cx="2133600" cy="365125"/>
          </a:xfrm>
          <a:prstGeom prst="rect">
            <a:avLst/>
          </a:prstGeom>
          <a:noFill/>
          <a:ln>
            <a:miter lim="800000"/>
            <a:headEnd/>
            <a:tailEnd/>
          </a:ln>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r"/>
            <a:fld id="{0B347DEA-1ECD-41AC-AEC9-4F98FF4C1A67}" type="slidenum">
              <a:rPr lang="en-US" altLang="en-US" sz="1200">
                <a:solidFill>
                  <a:srgbClr val="898989"/>
                </a:solidFill>
              </a:rPr>
              <a:pPr algn="r"/>
              <a:t>43</a:t>
            </a:fld>
            <a:endParaRPr lang="en-US" altLang="en-US" sz="1200">
              <a:solidFill>
                <a:srgbClr val="898989"/>
              </a:solidFill>
            </a:endParaRPr>
          </a:p>
        </p:txBody>
      </p:sp>
      <p:pic>
        <p:nvPicPr>
          <p:cNvPr id="28679" name="Picture 3">
            <a:extLst>
              <a:ext uri="{FF2B5EF4-FFF2-40B4-BE49-F238E27FC236}">
                <a16:creationId xmlns:a16="http://schemas.microsoft.com/office/drawing/2014/main" id="{2B4B2E36-95AB-4261-AECF-B36177D17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3962401"/>
            <a:ext cx="27654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a:extLst>
              <a:ext uri="{FF2B5EF4-FFF2-40B4-BE49-F238E27FC236}">
                <a16:creationId xmlns:a16="http://schemas.microsoft.com/office/drawing/2014/main" id="{5AD872F7-7DE6-41D4-A533-65E4A30B2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905000"/>
            <a:ext cx="28194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644F158-B964-416C-80E9-A5B1B28B9B53}"/>
              </a:ext>
            </a:extLst>
          </p:cNvPr>
          <p:cNvSpPr txBox="1">
            <a:spLocks noGrp="1"/>
          </p:cNvSpPr>
          <p:nvPr/>
        </p:nvSpPr>
        <p:spPr bwMode="auto">
          <a:xfrm>
            <a:off x="8077200" y="6356351"/>
            <a:ext cx="2133600" cy="365125"/>
          </a:xfrm>
          <a:prstGeom prst="rect">
            <a:avLst/>
          </a:prstGeom>
          <a:noFill/>
          <a:ln>
            <a:miter lim="800000"/>
            <a:headEnd/>
            <a:tailEnd/>
          </a:ln>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r"/>
            <a:fld id="{E29E5F69-B397-4AED-84F2-F04821964955}" type="slidenum">
              <a:rPr lang="en-US" altLang="en-US" sz="1200">
                <a:solidFill>
                  <a:srgbClr val="898989"/>
                </a:solidFill>
              </a:rPr>
              <a:pPr algn="r"/>
              <a:t>44</a:t>
            </a:fld>
            <a:endParaRPr lang="en-US" altLang="en-US" sz="1200">
              <a:solidFill>
                <a:srgbClr val="898989"/>
              </a:solidFill>
            </a:endParaRPr>
          </a:p>
        </p:txBody>
      </p:sp>
      <p:sp>
        <p:nvSpPr>
          <p:cNvPr id="29699" name="Text Box 2">
            <a:extLst>
              <a:ext uri="{FF2B5EF4-FFF2-40B4-BE49-F238E27FC236}">
                <a16:creationId xmlns:a16="http://schemas.microsoft.com/office/drawing/2014/main" id="{7F4916EC-374F-4EB7-BE6A-10307D8936DD}"/>
              </a:ext>
            </a:extLst>
          </p:cNvPr>
          <p:cNvSpPr txBox="1">
            <a:spLocks noChangeArrowheads="1"/>
          </p:cNvSpPr>
          <p:nvPr/>
        </p:nvSpPr>
        <p:spPr bwMode="auto">
          <a:xfrm>
            <a:off x="2819400" y="1828801"/>
            <a:ext cx="68580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nSpc>
                <a:spcPct val="80000"/>
              </a:lnSpc>
              <a:spcBef>
                <a:spcPct val="50000"/>
              </a:spcBef>
            </a:pPr>
            <a:endParaRPr lang="en-US" altLang="en-US" sz="1600" u="sng" dirty="0">
              <a:latin typeface="Times New Roman" panose="02020603050405020304" pitchFamily="18" charset="0"/>
            </a:endParaRPr>
          </a:p>
          <a:p>
            <a:pPr>
              <a:lnSpc>
                <a:spcPct val="80000"/>
              </a:lnSpc>
              <a:spcBef>
                <a:spcPct val="50000"/>
              </a:spcBef>
            </a:pPr>
            <a:r>
              <a:rPr lang="en-US" altLang="en-US" sz="1600" u="sng" dirty="0">
                <a:latin typeface="Times New Roman" panose="02020603050405020304" pitchFamily="18" charset="0"/>
              </a:rPr>
              <a:t>Risk Level	Approximate DR(%)		Description</a:t>
            </a:r>
            <a:endParaRPr lang="en-US" altLang="en-US" sz="1600" dirty="0">
              <a:latin typeface="Times New Roman" panose="02020603050405020304" pitchFamily="18" charset="0"/>
            </a:endParaRPr>
          </a:p>
          <a:p>
            <a:pPr>
              <a:lnSpc>
                <a:spcPct val="80000"/>
              </a:lnSpc>
              <a:spcBef>
                <a:spcPct val="50000"/>
              </a:spcBef>
            </a:pPr>
            <a:r>
              <a:rPr lang="en-US" altLang="en-US" sz="1600" dirty="0">
                <a:latin typeface="Times New Roman" panose="02020603050405020304" pitchFamily="18" charset="0"/>
              </a:rPr>
              <a:t>Risk Free		10-18		</a:t>
            </a:r>
            <a:r>
              <a:rPr lang="en-US" altLang="en-US" sz="1200" dirty="0">
                <a:latin typeface="Times New Roman" panose="02020603050405020304" pitchFamily="18" charset="0"/>
              </a:rPr>
              <a:t>Existing product, high demand,</a:t>
            </a:r>
            <a:br>
              <a:rPr lang="en-US" altLang="en-US" sz="1200" dirty="0">
                <a:latin typeface="Times New Roman" panose="02020603050405020304" pitchFamily="18" charset="0"/>
              </a:rPr>
            </a:br>
            <a:r>
              <a:rPr lang="en-US" altLang="en-US" sz="1200" dirty="0">
                <a:latin typeface="Times New Roman" panose="02020603050405020304" pitchFamily="18" charset="0"/>
              </a:rPr>
              <a:t>						building more of the same</a:t>
            </a:r>
          </a:p>
          <a:p>
            <a:pPr>
              <a:lnSpc>
                <a:spcPct val="80000"/>
              </a:lnSpc>
              <a:spcBef>
                <a:spcPct val="50000"/>
              </a:spcBef>
            </a:pPr>
            <a:r>
              <a:rPr lang="en-US" altLang="en-US" sz="1600" dirty="0">
                <a:latin typeface="Times New Roman" panose="02020603050405020304" pitchFamily="18" charset="0"/>
              </a:rPr>
              <a:t>Very Low Risk	15-20		</a:t>
            </a:r>
            <a:r>
              <a:rPr lang="en-US" altLang="en-US" sz="1200" dirty="0">
                <a:latin typeface="Times New Roman" panose="02020603050405020304" pitchFamily="18" charset="0"/>
              </a:rPr>
              <a:t>New well understood technology</a:t>
            </a:r>
            <a:br>
              <a:rPr lang="en-US" altLang="en-US" sz="1200" dirty="0">
                <a:latin typeface="Times New Roman" panose="02020603050405020304" pitchFamily="18" charset="0"/>
              </a:rPr>
            </a:br>
            <a:r>
              <a:rPr lang="en-US" altLang="en-US" sz="1200" dirty="0">
                <a:latin typeface="Times New Roman" panose="02020603050405020304" pitchFamily="18" charset="0"/>
              </a:rPr>
              <a:t>						for an existing product</a:t>
            </a:r>
          </a:p>
          <a:p>
            <a:pPr>
              <a:lnSpc>
                <a:spcPct val="80000"/>
              </a:lnSpc>
              <a:spcBef>
                <a:spcPct val="50000"/>
              </a:spcBef>
            </a:pPr>
            <a:r>
              <a:rPr lang="en-US" altLang="en-US" sz="1600" dirty="0">
                <a:latin typeface="Times New Roman" panose="02020603050405020304" pitchFamily="18" charset="0"/>
              </a:rPr>
              <a:t>Low Risk		20-30		</a:t>
            </a:r>
            <a:r>
              <a:rPr lang="en-US" altLang="en-US" sz="1200" dirty="0">
                <a:latin typeface="Times New Roman" panose="02020603050405020304" pitchFamily="18" charset="0"/>
              </a:rPr>
              <a:t>New features, well understood technology </a:t>
            </a:r>
            <a:br>
              <a:rPr lang="en-US" altLang="en-US" sz="1200" dirty="0">
                <a:latin typeface="Times New Roman" panose="02020603050405020304" pitchFamily="18" charset="0"/>
              </a:rPr>
            </a:br>
            <a:r>
              <a:rPr lang="en-US" altLang="en-US" sz="1200" dirty="0">
                <a:latin typeface="Times New Roman" panose="02020603050405020304" pitchFamily="18" charset="0"/>
              </a:rPr>
              <a:t>						into an existing market </a:t>
            </a:r>
          </a:p>
          <a:p>
            <a:pPr>
              <a:lnSpc>
                <a:spcPct val="80000"/>
              </a:lnSpc>
              <a:spcBef>
                <a:spcPct val="50000"/>
              </a:spcBef>
            </a:pPr>
            <a:r>
              <a:rPr lang="en-US" altLang="en-US" sz="1600" dirty="0">
                <a:latin typeface="Times New Roman" panose="02020603050405020304" pitchFamily="18" charset="0"/>
              </a:rPr>
              <a:t>Moderate Risk	25-35</a:t>
            </a:r>
            <a:r>
              <a:rPr lang="en-US" altLang="en-US" sz="1200" dirty="0">
                <a:latin typeface="Times New Roman" panose="02020603050405020304" pitchFamily="18" charset="0"/>
              </a:rPr>
              <a:t>		New product, well understood technology </a:t>
            </a:r>
            <a:br>
              <a:rPr lang="en-US" altLang="en-US" sz="1200" dirty="0">
                <a:latin typeface="Times New Roman" panose="02020603050405020304" pitchFamily="18" charset="0"/>
              </a:rPr>
            </a:br>
            <a:r>
              <a:rPr lang="en-US" altLang="en-US" sz="1200" dirty="0">
                <a:latin typeface="Times New Roman" panose="02020603050405020304" pitchFamily="18" charset="0"/>
              </a:rPr>
              <a:t>						into market with competition </a:t>
            </a:r>
          </a:p>
          <a:p>
            <a:pPr>
              <a:lnSpc>
                <a:spcPct val="80000"/>
              </a:lnSpc>
              <a:spcBef>
                <a:spcPct val="50000"/>
              </a:spcBef>
            </a:pPr>
            <a:r>
              <a:rPr lang="en-US" altLang="en-US" sz="1600" dirty="0">
                <a:latin typeface="Times New Roman" panose="02020603050405020304" pitchFamily="18" charset="0"/>
              </a:rPr>
              <a:t>High Risk		30-40</a:t>
            </a:r>
            <a:r>
              <a:rPr lang="en-US" altLang="en-US" sz="1200" dirty="0">
                <a:latin typeface="Times New Roman" panose="02020603050405020304" pitchFamily="18" charset="0"/>
              </a:rPr>
              <a:t>		New product, not well understood 										technology into an existing market.</a:t>
            </a:r>
          </a:p>
          <a:p>
            <a:pPr>
              <a:lnSpc>
                <a:spcPct val="80000"/>
              </a:lnSpc>
              <a:spcBef>
                <a:spcPct val="50000"/>
              </a:spcBef>
            </a:pPr>
            <a:r>
              <a:rPr lang="en-US" altLang="en-US" sz="1600" dirty="0">
                <a:latin typeface="Times New Roman" panose="02020603050405020304" pitchFamily="18" charset="0"/>
              </a:rPr>
              <a:t>Very High Risk	35-45</a:t>
            </a:r>
            <a:r>
              <a:rPr lang="en-US" altLang="en-US" sz="1200" dirty="0">
                <a:latin typeface="Times New Roman" panose="02020603050405020304" pitchFamily="18" charset="0"/>
              </a:rPr>
              <a:t>		New product, new technology, new 										market</a:t>
            </a:r>
          </a:p>
          <a:p>
            <a:pPr>
              <a:lnSpc>
                <a:spcPct val="80000"/>
              </a:lnSpc>
              <a:spcBef>
                <a:spcPct val="50000"/>
              </a:spcBef>
            </a:pPr>
            <a:r>
              <a:rPr lang="en-US" altLang="en-US" sz="1600" dirty="0">
                <a:latin typeface="Times New Roman" panose="02020603050405020304" pitchFamily="18" charset="0"/>
              </a:rPr>
              <a:t>Extremely High Risk	50-70</a:t>
            </a:r>
            <a:r>
              <a:rPr lang="en-US" altLang="en-US" sz="1200" dirty="0">
                <a:latin typeface="Times New Roman" panose="02020603050405020304" pitchFamily="18" charset="0"/>
              </a:rPr>
              <a:t>	New company, unproven technology,  									new market</a:t>
            </a:r>
          </a:p>
          <a:p>
            <a:pPr>
              <a:lnSpc>
                <a:spcPct val="80000"/>
              </a:lnSpc>
              <a:spcBef>
                <a:spcPct val="50000"/>
              </a:spcBef>
            </a:pPr>
            <a:r>
              <a:rPr lang="en-US" altLang="en-US" sz="1200" dirty="0">
                <a:latin typeface="Times New Roman" panose="02020603050405020304" pitchFamily="18" charset="0"/>
              </a:rPr>
              <a:t>Source: Richard </a:t>
            </a:r>
            <a:r>
              <a:rPr lang="en-US" altLang="en-US" sz="1200" dirty="0" err="1">
                <a:latin typeface="Times New Roman" panose="02020603050405020304" pitchFamily="18" charset="0"/>
              </a:rPr>
              <a:t>Razgaitis</a:t>
            </a:r>
            <a:r>
              <a:rPr lang="en-US" altLang="en-US" sz="1200" dirty="0">
                <a:latin typeface="Times New Roman" panose="02020603050405020304" pitchFamily="18" charset="0"/>
              </a:rPr>
              <a:t>, </a:t>
            </a:r>
            <a:r>
              <a:rPr lang="en-US" altLang="en-US" sz="1200" i="1" dirty="0">
                <a:latin typeface="Times New Roman" panose="02020603050405020304" pitchFamily="18" charset="0"/>
              </a:rPr>
              <a:t>Early Stage Technology</a:t>
            </a:r>
          </a:p>
        </p:txBody>
      </p:sp>
      <p:sp>
        <p:nvSpPr>
          <p:cNvPr id="29700" name="Footer Placeholder 7">
            <a:extLst>
              <a:ext uri="{FF2B5EF4-FFF2-40B4-BE49-F238E27FC236}">
                <a16:creationId xmlns:a16="http://schemas.microsoft.com/office/drawing/2014/main" id="{AF00005D-AFAD-472B-8B2F-044C47E94C2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11" name="Title 8">
            <a:extLst>
              <a:ext uri="{FF2B5EF4-FFF2-40B4-BE49-F238E27FC236}">
                <a16:creationId xmlns:a16="http://schemas.microsoft.com/office/drawing/2014/main" id="{6DB95A2D-E23B-458D-A982-00B1A36442CF}"/>
              </a:ext>
            </a:extLst>
          </p:cNvPr>
          <p:cNvSpPr>
            <a:spLocks noGrp="1"/>
          </p:cNvSpPr>
          <p:nvPr>
            <p:ph type="title"/>
          </p:nvPr>
        </p:nvSpPr>
        <p:spPr/>
        <p:txBody>
          <a:bodyPr/>
          <a:lstStyle/>
          <a:p>
            <a:pPr>
              <a:defRPr/>
            </a:pPr>
            <a:r>
              <a:rPr lang="en-US" dirty="0"/>
              <a:t>Guesstimating Discount Rates</a:t>
            </a:r>
          </a:p>
        </p:txBody>
      </p:sp>
      <p:sp>
        <p:nvSpPr>
          <p:cNvPr id="29702" name="Slide Number Placeholder 8">
            <a:extLst>
              <a:ext uri="{FF2B5EF4-FFF2-40B4-BE49-F238E27FC236}">
                <a16:creationId xmlns:a16="http://schemas.microsoft.com/office/drawing/2014/main" id="{CF916E4B-DE58-4887-8B39-4623FA1F1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E1C952B2-0811-4E7D-A020-CFB374141DED}" type="slidenum">
              <a:rPr lang="en-US" altLang="en-US">
                <a:solidFill>
                  <a:schemeClr val="bg1"/>
                </a:solidFill>
              </a:rPr>
              <a:pPr/>
              <a:t>44</a:t>
            </a:fld>
            <a:endParaRPr lang="en-US" altLang="en-US"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7">
            <a:extLst>
              <a:ext uri="{FF2B5EF4-FFF2-40B4-BE49-F238E27FC236}">
                <a16:creationId xmlns:a16="http://schemas.microsoft.com/office/drawing/2014/main" id="{1D5FC3F5-02B4-47D0-8D18-DDA5345897E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454658" name="Title 1">
            <a:extLst>
              <a:ext uri="{FF2B5EF4-FFF2-40B4-BE49-F238E27FC236}">
                <a16:creationId xmlns:a16="http://schemas.microsoft.com/office/drawing/2014/main" id="{268DB27C-D70F-4F97-B6D9-DDE3440E9C21}"/>
              </a:ext>
            </a:extLst>
          </p:cNvPr>
          <p:cNvSpPr>
            <a:spLocks noGrp="1"/>
          </p:cNvSpPr>
          <p:nvPr>
            <p:ph type="title"/>
          </p:nvPr>
        </p:nvSpPr>
        <p:spPr/>
        <p:txBody>
          <a:bodyPr>
            <a:normAutofit fontScale="90000"/>
          </a:bodyPr>
          <a:lstStyle/>
          <a:p>
            <a:pPr>
              <a:defRPr/>
            </a:pPr>
            <a:r>
              <a:rPr lang="en-US" sz="4000" dirty="0"/>
              <a:t>Discounting is identifying risks that defer income or raise costs</a:t>
            </a:r>
          </a:p>
        </p:txBody>
      </p:sp>
      <p:pic>
        <p:nvPicPr>
          <p:cNvPr id="31748" name="Picture 2">
            <a:extLst>
              <a:ext uri="{FF2B5EF4-FFF2-40B4-BE49-F238E27FC236}">
                <a16:creationId xmlns:a16="http://schemas.microsoft.com/office/drawing/2014/main" id="{F63F7839-50A1-4252-A386-3781EFC1E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1"/>
            <a:ext cx="61023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3">
            <a:extLst>
              <a:ext uri="{FF2B5EF4-FFF2-40B4-BE49-F238E27FC236}">
                <a16:creationId xmlns:a16="http://schemas.microsoft.com/office/drawing/2014/main" id="{2254F1BB-59D7-481B-8CBD-485185A99A3A}"/>
              </a:ext>
            </a:extLst>
          </p:cNvPr>
          <p:cNvSpPr txBox="1">
            <a:spLocks noChangeArrowheads="1"/>
          </p:cNvSpPr>
          <p:nvPr/>
        </p:nvSpPr>
        <p:spPr bwMode="auto">
          <a:xfrm>
            <a:off x="4724401" y="5257801"/>
            <a:ext cx="289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a:latin typeface="Calibri" panose="020F0502020204030204" pitchFamily="34" charset="0"/>
              </a:rPr>
              <a:t>Focus on the Significant Risks</a:t>
            </a:r>
          </a:p>
        </p:txBody>
      </p:sp>
      <p:sp>
        <p:nvSpPr>
          <p:cNvPr id="31750" name="Slide Number Placeholder 4">
            <a:extLst>
              <a:ext uri="{FF2B5EF4-FFF2-40B4-BE49-F238E27FC236}">
                <a16:creationId xmlns:a16="http://schemas.microsoft.com/office/drawing/2014/main" id="{62C14FEC-7FAB-42A9-BE68-738EA11DFD88}"/>
              </a:ext>
            </a:extLst>
          </p:cNvPr>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r"/>
            <a:fld id="{91BF21E0-ECB6-4010-AA88-8DD738C9FD52}" type="slidenum">
              <a:rPr lang="en-US" altLang="en-US" sz="1000">
                <a:latin typeface="Arial" panose="020B0604020202020204" pitchFamily="34" charset="0"/>
              </a:rPr>
              <a:pPr algn="r"/>
              <a:t>45</a:t>
            </a:fld>
            <a:endParaRPr lang="en-US" altLang="en-US" sz="1000">
              <a:latin typeface="Arial" panose="020B0604020202020204" pitchFamily="34" charset="0"/>
            </a:endParaRPr>
          </a:p>
        </p:txBody>
      </p:sp>
      <p:sp>
        <p:nvSpPr>
          <p:cNvPr id="31751" name="Slide Number Placeholder 8">
            <a:extLst>
              <a:ext uri="{FF2B5EF4-FFF2-40B4-BE49-F238E27FC236}">
                <a16:creationId xmlns:a16="http://schemas.microsoft.com/office/drawing/2014/main" id="{D37A5DAB-43F9-4B28-BF8C-83BF7B6715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8AD93D57-880F-444C-942A-3A0AF8C186D2}" type="slidenum">
              <a:rPr lang="en-US" altLang="en-US">
                <a:solidFill>
                  <a:schemeClr val="bg1"/>
                </a:solidFill>
              </a:rPr>
              <a:pPr/>
              <a:t>45</a:t>
            </a:fld>
            <a:endParaRPr lang="en-US" altLang="en-US" dirty="0">
              <a:solidFill>
                <a:schemeClr val="bg1"/>
              </a:solidFill>
            </a:endParaRPr>
          </a:p>
        </p:txBody>
      </p:sp>
      <p:graphicFrame>
        <p:nvGraphicFramePr>
          <p:cNvPr id="10" name="Table 9">
            <a:extLst>
              <a:ext uri="{FF2B5EF4-FFF2-40B4-BE49-F238E27FC236}">
                <a16:creationId xmlns:a16="http://schemas.microsoft.com/office/drawing/2014/main" id="{CC99331D-2752-4655-BCE5-AB51C3091B90}"/>
              </a:ext>
            </a:extLst>
          </p:cNvPr>
          <p:cNvGraphicFramePr>
            <a:graphicFrameLocks noGrp="1"/>
          </p:cNvGraphicFramePr>
          <p:nvPr/>
        </p:nvGraphicFramePr>
        <p:xfrm>
          <a:off x="8153400" y="1600200"/>
          <a:ext cx="1371600" cy="3606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370840">
                <a:tc>
                  <a:txBody>
                    <a:bodyPr/>
                    <a:lstStyle/>
                    <a:p>
                      <a:r>
                        <a:rPr lang="en-US" dirty="0"/>
                        <a:t>Economic Affect</a:t>
                      </a:r>
                    </a:p>
                  </a:txBody>
                  <a:tcPr/>
                </a:tc>
                <a:extLst>
                  <a:ext uri="{0D108BD9-81ED-4DB2-BD59-A6C34878D82A}">
                    <a16:rowId xmlns:a16="http://schemas.microsoft.com/office/drawing/2014/main" val="10000"/>
                  </a:ext>
                </a:extLst>
              </a:tr>
              <a:tr h="370840">
                <a:tc>
                  <a:txBody>
                    <a:bodyPr/>
                    <a:lstStyle/>
                    <a:p>
                      <a:r>
                        <a:rPr lang="en-US" dirty="0"/>
                        <a:t>Multiplier</a:t>
                      </a:r>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extLst>
                  <a:ext uri="{0D108BD9-81ED-4DB2-BD59-A6C34878D82A}">
                    <a16:rowId xmlns:a16="http://schemas.microsoft.com/office/drawing/2014/main" val="10005"/>
                  </a:ext>
                </a:extLst>
              </a:tr>
              <a:tr h="370840">
                <a:tc>
                  <a:txBody>
                    <a:bodyPr/>
                    <a:lstStyle/>
                    <a:p>
                      <a:endParaRPr lang="en-US" dirty="0"/>
                    </a:p>
                  </a:txBody>
                  <a:tcPr/>
                </a:tc>
                <a:extLst>
                  <a:ext uri="{0D108BD9-81ED-4DB2-BD59-A6C34878D82A}">
                    <a16:rowId xmlns:a16="http://schemas.microsoft.com/office/drawing/2014/main" val="10006"/>
                  </a:ext>
                </a:extLst>
              </a:tr>
              <a:tr h="370840">
                <a:tc>
                  <a:txBody>
                    <a:bodyPr/>
                    <a:lstStyle/>
                    <a:p>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37805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Risk for Determining the Discount Rate</a:t>
            </a:r>
          </a:p>
        </p:txBody>
      </p:sp>
      <p:sp>
        <p:nvSpPr>
          <p:cNvPr id="4" name="Footer Placeholder 3"/>
          <p:cNvSpPr>
            <a:spLocks noGrp="1"/>
          </p:cNvSpPr>
          <p:nvPr>
            <p:ph type="ftr" sz="quarter" idx="11"/>
          </p:nvPr>
        </p:nvSpPr>
        <p:spPr/>
        <p:txBody>
          <a:bodyPr/>
          <a:lstStyle/>
          <a:p>
            <a:r>
              <a:rPr lang="en-US"/>
              <a:t>(c) Foresight Science &amp; Technology, 2019</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46</a:t>
            </a:fld>
            <a:endParaRPr lang="en-US" dirty="0"/>
          </a:p>
        </p:txBody>
      </p:sp>
      <p:sp>
        <p:nvSpPr>
          <p:cNvPr id="5" name="Content Placeholder 5"/>
          <p:cNvSpPr txBox="1">
            <a:spLocks/>
          </p:cNvSpPr>
          <p:nvPr/>
        </p:nvSpPr>
        <p:spPr>
          <a:xfrm>
            <a:off x="1554858" y="2325069"/>
            <a:ext cx="4698358" cy="359931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Step Function Risks</a:t>
            </a:r>
          </a:p>
          <a:p>
            <a:pPr lvl="1"/>
            <a:r>
              <a:rPr lang="en-US" dirty="0"/>
              <a:t>Technical</a:t>
            </a:r>
          </a:p>
          <a:p>
            <a:pPr lvl="1"/>
            <a:r>
              <a:rPr lang="en-US" dirty="0"/>
              <a:t>Firm Specific</a:t>
            </a:r>
          </a:p>
          <a:p>
            <a:pPr lvl="1"/>
            <a:r>
              <a:rPr lang="en-US" dirty="0"/>
              <a:t>Regulatory</a:t>
            </a:r>
          </a:p>
          <a:p>
            <a:r>
              <a:rPr lang="en-US" dirty="0"/>
              <a:t>Probability Distribution Risks</a:t>
            </a:r>
          </a:p>
          <a:p>
            <a:pPr lvl="1"/>
            <a:r>
              <a:rPr lang="en-US" dirty="0"/>
              <a:t>IP </a:t>
            </a:r>
          </a:p>
          <a:p>
            <a:pPr lvl="1"/>
            <a:r>
              <a:rPr lang="en-US" dirty="0"/>
              <a:t>Market </a:t>
            </a:r>
          </a:p>
        </p:txBody>
      </p:sp>
      <p:graphicFrame>
        <p:nvGraphicFramePr>
          <p:cNvPr id="6" name="Object 2"/>
          <p:cNvGraphicFramePr>
            <a:graphicFrameLocks noChangeAspect="1"/>
          </p:cNvGraphicFramePr>
          <p:nvPr/>
        </p:nvGraphicFramePr>
        <p:xfrm>
          <a:off x="5753632" y="2336873"/>
          <a:ext cx="5115336" cy="3587512"/>
        </p:xfrm>
        <a:graphic>
          <a:graphicData uri="http://schemas.openxmlformats.org/presentationml/2006/ole">
            <mc:AlternateContent xmlns:mc="http://schemas.openxmlformats.org/markup-compatibility/2006">
              <mc:Choice xmlns:v="urn:schemas-microsoft-com:vml" Requires="v">
                <p:oleObj spid="_x0000_s3073" name="Chart" r:id="rId3" imgW="5021490" imgH="3520584" progId="Excel.Sheet.8">
                  <p:embed/>
                </p:oleObj>
              </mc:Choice>
              <mc:Fallback>
                <p:oleObj name="Chart" r:id="rId3" imgW="5021490" imgH="3520584" progId="Excel.Sheet.8">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632" y="2336873"/>
                        <a:ext cx="5115336" cy="3587512"/>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1591462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9580B-13AB-4DDA-8359-04614552898F}"/>
              </a:ext>
            </a:extLst>
          </p:cNvPr>
          <p:cNvSpPr>
            <a:spLocks noGrp="1"/>
          </p:cNvSpPr>
          <p:nvPr>
            <p:ph type="title"/>
          </p:nvPr>
        </p:nvSpPr>
        <p:spPr>
          <a:xfrm>
            <a:off x="1046019" y="942108"/>
            <a:ext cx="3256550" cy="4969113"/>
          </a:xfrm>
        </p:spPr>
        <p:txBody>
          <a:bodyPr anchor="ctr">
            <a:normAutofit/>
          </a:bodyPr>
          <a:lstStyle/>
          <a:p>
            <a:r>
              <a:rPr lang="en-US" dirty="0">
                <a:solidFill>
                  <a:schemeClr val="tx2">
                    <a:lumMod val="75000"/>
                  </a:schemeClr>
                </a:solidFill>
              </a:rPr>
              <a:t>Tip Seven</a:t>
            </a:r>
          </a:p>
        </p:txBody>
      </p:sp>
      <p:sp>
        <p:nvSpPr>
          <p:cNvPr id="12" name="Rectangle 1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852452AB-E308-4E6F-913B-88DCF678FFFB}"/>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47</a:t>
            </a:fld>
            <a:endParaRPr lang="en-US" sz="1900">
              <a:solidFill>
                <a:schemeClr val="accent1"/>
              </a:solidFill>
            </a:endParaRPr>
          </a:p>
        </p:txBody>
      </p:sp>
      <p:cxnSp>
        <p:nvCxnSpPr>
          <p:cNvPr id="14" name="Straight Connector 1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17EF3356-8920-4D5E-8046-F8CB1892C049}"/>
              </a:ext>
            </a:extLst>
          </p:cNvPr>
          <p:cNvSpPr>
            <a:spLocks noGrp="1"/>
          </p:cNvSpPr>
          <p:nvPr>
            <p:ph idx="1"/>
          </p:nvPr>
        </p:nvSpPr>
        <p:spPr>
          <a:xfrm>
            <a:off x="5049062" y="942108"/>
            <a:ext cx="6455549" cy="4969114"/>
          </a:xfrm>
        </p:spPr>
        <p:txBody>
          <a:bodyPr anchor="ctr">
            <a:normAutofit/>
          </a:bodyPr>
          <a:lstStyle/>
          <a:p>
            <a:r>
              <a:rPr lang="en-US" sz="2400" dirty="0">
                <a:solidFill>
                  <a:schemeClr val="tx2">
                    <a:lumMod val="75000"/>
                  </a:schemeClr>
                </a:solidFill>
              </a:rPr>
              <a:t>Use different discount rates over time to reflect step function risks</a:t>
            </a:r>
          </a:p>
          <a:p>
            <a:r>
              <a:rPr lang="en-US" sz="2400" dirty="0">
                <a:solidFill>
                  <a:schemeClr val="tx2">
                    <a:lumMod val="75000"/>
                  </a:schemeClr>
                </a:solidFill>
              </a:rPr>
              <a:t>Use Monte Carlo simulations to reflect probabilistic risks</a:t>
            </a:r>
          </a:p>
        </p:txBody>
      </p:sp>
      <p:sp>
        <p:nvSpPr>
          <p:cNvPr id="4" name="Footer Placeholder 3">
            <a:extLst>
              <a:ext uri="{FF2B5EF4-FFF2-40B4-BE49-F238E27FC236}">
                <a16:creationId xmlns:a16="http://schemas.microsoft.com/office/drawing/2014/main" id="{DD20A591-6C7E-41D9-9EB5-C03D53B22B0B}"/>
              </a:ext>
            </a:extLst>
          </p:cNvPr>
          <p:cNvSpPr>
            <a:spLocks noGrp="1"/>
          </p:cNvSpPr>
          <p:nvPr>
            <p:ph type="ftr" sz="quarter" idx="11"/>
          </p:nvPr>
        </p:nvSpPr>
        <p:spPr>
          <a:xfrm>
            <a:off x="5049063" y="6135808"/>
            <a:ext cx="6526166" cy="365125"/>
          </a:xfrm>
        </p:spPr>
        <p:txBody>
          <a:bodyPr>
            <a:normAutofit/>
          </a:bodyPr>
          <a:lstStyle/>
          <a:p>
            <a:pPr>
              <a:spcAft>
                <a:spcPts val="600"/>
              </a:spcAft>
            </a:pPr>
            <a:r>
              <a:rPr lang="en-US">
                <a:solidFill>
                  <a:schemeClr val="tx1">
                    <a:alpha val="70000"/>
                  </a:schemeClr>
                </a:solidFill>
              </a:rPr>
              <a:t>(c) Foresight Science &amp; Technology, 2019</a:t>
            </a:r>
          </a:p>
        </p:txBody>
      </p:sp>
    </p:spTree>
    <p:extLst>
      <p:ext uri="{BB962C8B-B14F-4D97-AF65-F5344CB8AC3E}">
        <p14:creationId xmlns:p14="http://schemas.microsoft.com/office/powerpoint/2010/main" val="862873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r="1344" b="-1"/>
          <a:stretch/>
        </p:blipFill>
        <p:spPr>
          <a:xfrm>
            <a:off x="1685561" y="1387807"/>
            <a:ext cx="4825148" cy="3866172"/>
          </a:xfrm>
          <a:prstGeom prst="rect">
            <a:avLst/>
          </a:prstGeom>
        </p:spPr>
      </p:pic>
      <p:sp>
        <p:nvSpPr>
          <p:cNvPr id="2" name="Title 1"/>
          <p:cNvSpPr>
            <a:spLocks noGrp="1"/>
          </p:cNvSpPr>
          <p:nvPr>
            <p:ph type="title"/>
          </p:nvPr>
        </p:nvSpPr>
        <p:spPr>
          <a:xfrm>
            <a:off x="7218030" y="804520"/>
            <a:ext cx="3520367" cy="1049235"/>
          </a:xfrm>
        </p:spPr>
        <p:txBody>
          <a:bodyPr>
            <a:normAutofit/>
          </a:bodyPr>
          <a:lstStyle/>
          <a:p>
            <a:r>
              <a:rPr lang="en-US" dirty="0"/>
              <a:t>Locus of Risk</a:t>
            </a:r>
          </a:p>
        </p:txBody>
      </p:sp>
      <p:sp>
        <p:nvSpPr>
          <p:cNvPr id="9" name="Content Placeholder 8"/>
          <p:cNvSpPr>
            <a:spLocks noGrp="1"/>
          </p:cNvSpPr>
          <p:nvPr>
            <p:ph idx="1"/>
          </p:nvPr>
        </p:nvSpPr>
        <p:spPr>
          <a:xfrm>
            <a:off x="7218029" y="2015732"/>
            <a:ext cx="3520368" cy="3450613"/>
          </a:xfrm>
        </p:spPr>
        <p:txBody>
          <a:bodyPr>
            <a:normAutofit/>
          </a:bodyPr>
          <a:lstStyle/>
          <a:p>
            <a:r>
              <a:rPr lang="en-US" dirty="0"/>
              <a:t>Co-Innovation: Collaboration and Technology Maturation</a:t>
            </a:r>
          </a:p>
          <a:p>
            <a:r>
              <a:rPr lang="en-US" dirty="0"/>
              <a:t>Execution: Supply Manufacturing, Marketing, Customer Support</a:t>
            </a:r>
          </a:p>
          <a:p>
            <a:r>
              <a:rPr lang="en-US" dirty="0"/>
              <a:t>Adoption Chain: Communication Channels, End-User Internal  </a:t>
            </a:r>
          </a:p>
        </p:txBody>
      </p:sp>
      <p:sp>
        <p:nvSpPr>
          <p:cNvPr id="4" name="Footer Placeholder 3"/>
          <p:cNvSpPr>
            <a:spLocks noGrp="1"/>
          </p:cNvSpPr>
          <p:nvPr>
            <p:ph type="ftr" sz="quarter" idx="11"/>
          </p:nvPr>
        </p:nvSpPr>
        <p:spPr>
          <a:xfrm>
            <a:off x="7218029" y="329309"/>
            <a:ext cx="3520368" cy="309201"/>
          </a:xfrm>
        </p:spPr>
        <p:txBody>
          <a:bodyPr>
            <a:normAutofit/>
          </a:bodyPr>
          <a:lstStyle/>
          <a:p>
            <a:r>
              <a:rPr lang="en-US" sz="900"/>
              <a:t>(c) Foresight Science &amp; Technology, 2019</a:t>
            </a:r>
          </a:p>
        </p:txBody>
      </p:sp>
      <p:sp>
        <p:nvSpPr>
          <p:cNvPr id="5" name="Slide Number Placeholder 4"/>
          <p:cNvSpPr>
            <a:spLocks noGrp="1"/>
          </p:cNvSpPr>
          <p:nvPr>
            <p:ph type="sldNum" sz="quarter" idx="12"/>
          </p:nvPr>
        </p:nvSpPr>
        <p:spPr/>
        <p:txBody>
          <a:bodyPr/>
          <a:lstStyle/>
          <a:p>
            <a:fld id="{6D22F896-40B5-4ADD-8801-0D06FADFA095}" type="slidenum">
              <a:rPr lang="en-US" smtClean="0"/>
              <a:t>48</a:t>
            </a:fld>
            <a:endParaRPr lang="en-US" dirty="0"/>
          </a:p>
        </p:txBody>
      </p:sp>
      <p:sp>
        <p:nvSpPr>
          <p:cNvPr id="3" name="TextBox 2">
            <a:extLst>
              <a:ext uri="{FF2B5EF4-FFF2-40B4-BE49-F238E27FC236}">
                <a16:creationId xmlns:a16="http://schemas.microsoft.com/office/drawing/2014/main" id="{0DCCDDE1-A676-4A4A-A7E2-1E448EB5B476}"/>
              </a:ext>
            </a:extLst>
          </p:cNvPr>
          <p:cNvSpPr txBox="1"/>
          <p:nvPr/>
        </p:nvSpPr>
        <p:spPr>
          <a:xfrm>
            <a:off x="2201875" y="5588813"/>
            <a:ext cx="2587568" cy="369332"/>
          </a:xfrm>
          <a:prstGeom prst="rect">
            <a:avLst/>
          </a:prstGeom>
          <a:noFill/>
        </p:spPr>
        <p:txBody>
          <a:bodyPr wrap="none" rtlCol="0">
            <a:spAutoFit/>
          </a:bodyPr>
          <a:lstStyle/>
          <a:p>
            <a:r>
              <a:rPr lang="en-US" dirty="0"/>
              <a:t>Adner, </a:t>
            </a:r>
            <a:r>
              <a:rPr lang="en-US" i="1" dirty="0"/>
              <a:t>The Wide Lens</a:t>
            </a:r>
            <a:endParaRPr lang="en-US" dirty="0"/>
          </a:p>
        </p:txBody>
      </p:sp>
    </p:spTree>
    <p:extLst>
      <p:ext uri="{BB962C8B-B14F-4D97-AF65-F5344CB8AC3E}">
        <p14:creationId xmlns:p14="http://schemas.microsoft.com/office/powerpoint/2010/main" val="1303601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F0D3-82F7-49A6-B707-94DF1651484B}"/>
              </a:ext>
            </a:extLst>
          </p:cNvPr>
          <p:cNvSpPr>
            <a:spLocks noGrp="1"/>
          </p:cNvSpPr>
          <p:nvPr>
            <p:ph type="title"/>
          </p:nvPr>
        </p:nvSpPr>
        <p:spPr/>
        <p:txBody>
          <a:bodyPr/>
          <a:lstStyle/>
          <a:p>
            <a:r>
              <a:rPr lang="en-US" dirty="0"/>
              <a:t>Stakeholder analysis helps quantify risk</a:t>
            </a:r>
          </a:p>
        </p:txBody>
      </p:sp>
      <p:graphicFrame>
        <p:nvGraphicFramePr>
          <p:cNvPr id="6" name="Content Placeholder 5">
            <a:extLst>
              <a:ext uri="{FF2B5EF4-FFF2-40B4-BE49-F238E27FC236}">
                <a16:creationId xmlns:a16="http://schemas.microsoft.com/office/drawing/2014/main" id="{685EFD7A-0CB7-4F3F-A3B4-D10A9C675057}"/>
              </a:ext>
            </a:extLst>
          </p:cNvPr>
          <p:cNvGraphicFramePr>
            <a:graphicFrameLocks noGrp="1"/>
          </p:cNvGraphicFramePr>
          <p:nvPr>
            <p:ph idx="1"/>
            <p:extLst>
              <p:ext uri="{D42A27DB-BD31-4B8C-83A1-F6EECF244321}">
                <p14:modId xmlns:p14="http://schemas.microsoft.com/office/powerpoint/2010/main" val="131769925"/>
              </p:ext>
            </p:extLst>
          </p:nvPr>
        </p:nvGraphicFramePr>
        <p:xfrm>
          <a:off x="4208529" y="1811686"/>
          <a:ext cx="5390546" cy="3925753"/>
        </p:xfrm>
        <a:graphic>
          <a:graphicData uri="http://schemas.openxmlformats.org/drawingml/2006/table">
            <a:tbl>
              <a:tblPr>
                <a:tableStyleId>{5C22544A-7EE6-4342-B048-85BDC9FD1C3A}</a:tableStyleId>
              </a:tblPr>
              <a:tblGrid>
                <a:gridCol w="2372814">
                  <a:extLst>
                    <a:ext uri="{9D8B030D-6E8A-4147-A177-3AD203B41FA5}">
                      <a16:colId xmlns:a16="http://schemas.microsoft.com/office/drawing/2014/main" val="854325866"/>
                    </a:ext>
                  </a:extLst>
                </a:gridCol>
                <a:gridCol w="924789">
                  <a:extLst>
                    <a:ext uri="{9D8B030D-6E8A-4147-A177-3AD203B41FA5}">
                      <a16:colId xmlns:a16="http://schemas.microsoft.com/office/drawing/2014/main" val="3717866992"/>
                    </a:ext>
                  </a:extLst>
                </a:gridCol>
                <a:gridCol w="1107313">
                  <a:extLst>
                    <a:ext uri="{9D8B030D-6E8A-4147-A177-3AD203B41FA5}">
                      <a16:colId xmlns:a16="http://schemas.microsoft.com/office/drawing/2014/main" val="2131976736"/>
                    </a:ext>
                  </a:extLst>
                </a:gridCol>
                <a:gridCol w="985630">
                  <a:extLst>
                    <a:ext uri="{9D8B030D-6E8A-4147-A177-3AD203B41FA5}">
                      <a16:colId xmlns:a16="http://schemas.microsoft.com/office/drawing/2014/main" val="367669963"/>
                    </a:ext>
                  </a:extLst>
                </a:gridCol>
              </a:tblGrid>
              <a:tr h="531754">
                <a:tc>
                  <a:txBody>
                    <a:bodyPr/>
                    <a:lstStyle/>
                    <a:p>
                      <a:pPr algn="ctr" fontAlgn="ctr"/>
                      <a:r>
                        <a:rPr lang="en-US" sz="1700" u="none" strike="noStrike">
                          <a:effectLst/>
                        </a:rPr>
                        <a:t>STAKEHOLDER ANALYSIS</a:t>
                      </a:r>
                      <a:endParaRPr lang="en-US" sz="1700" b="1"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solidFill>
                          <a:srgbClr val="FFFFFF"/>
                        </a:solidFill>
                        <a:effectLst/>
                        <a:latin typeface="Arial" panose="020B0604020202020204" pitchFamily="34" charset="0"/>
                      </a:endParaRPr>
                    </a:p>
                  </a:txBody>
                  <a:tcPr marL="6084" marR="6084" marT="6084" marB="0" anchor="ctr"/>
                </a:tc>
                <a:extLst>
                  <a:ext uri="{0D108BD9-81ED-4DB2-BD59-A6C34878D82A}">
                    <a16:rowId xmlns:a16="http://schemas.microsoft.com/office/drawing/2014/main" val="261147263"/>
                  </a:ext>
                </a:extLst>
              </a:tr>
              <a:tr h="292039">
                <a:tc>
                  <a:txBody>
                    <a:bodyPr/>
                    <a:lstStyle/>
                    <a:p>
                      <a:pPr algn="l" fontAlgn="ctr"/>
                      <a:r>
                        <a:rPr lang="en-US" sz="1000" u="none" strike="noStrike">
                          <a:effectLst/>
                        </a:rPr>
                        <a:t>Level of Commitment</a:t>
                      </a:r>
                      <a:endParaRPr lang="en-US" sz="1000" b="0" i="0" u="none" strike="noStrike">
                        <a:solidFill>
                          <a:srgbClr val="FFFFFF"/>
                        </a:solidFill>
                        <a:effectLst/>
                        <a:latin typeface="Arial" panose="020B0604020202020204" pitchFamily="34" charset="0"/>
                      </a:endParaRPr>
                    </a:p>
                  </a:txBody>
                  <a:tcPr marL="6084" marR="6084" marT="6084" marB="0" anchor="ctr"/>
                </a:tc>
                <a:tc gridSpan="3">
                  <a:txBody>
                    <a:bodyPr/>
                    <a:lstStyle/>
                    <a:p>
                      <a:pPr algn="ctr" fontAlgn="ctr"/>
                      <a:r>
                        <a:rPr lang="en-US" sz="1000" u="none" strike="noStrike">
                          <a:effectLst/>
                        </a:rPr>
                        <a:t>People or Group</a:t>
                      </a:r>
                      <a:endParaRPr lang="en-US" sz="1000" b="0" i="0" u="none" strike="noStrike">
                        <a:effectLst/>
                        <a:latin typeface="Arial" panose="020B0604020202020204" pitchFamily="34" charset="0"/>
                      </a:endParaRPr>
                    </a:p>
                  </a:txBody>
                  <a:tcPr marL="6084" marR="6084" marT="6084"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1581573"/>
                  </a:ext>
                </a:extLst>
              </a:tr>
              <a:tr h="158188">
                <a:tc>
                  <a:txBody>
                    <a:bodyPr/>
                    <a:lstStyle/>
                    <a:p>
                      <a:pPr algn="l" fontAlgn="ctr"/>
                      <a:r>
                        <a:rPr lang="en-US" sz="1000" u="none" strike="noStrike">
                          <a:effectLst/>
                        </a:rPr>
                        <a:t> </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000" u="none" strike="noStrike">
                          <a:effectLst/>
                        </a:rPr>
                        <a:t>Co-Innovation</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000" u="none" strike="noStrike">
                          <a:effectLst/>
                        </a:rPr>
                        <a:t>Execution</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000" u="none" strike="noStrike">
                          <a:effectLst/>
                        </a:rPr>
                        <a:t>Adoption</a:t>
                      </a:r>
                      <a:endParaRPr lang="en-US" sz="1000" b="0" i="0" u="none" strike="noStrike">
                        <a:solidFill>
                          <a:srgbClr val="FFFFFF"/>
                        </a:solidFill>
                        <a:effectLst/>
                        <a:latin typeface="Arial" panose="020B0604020202020204" pitchFamily="34" charset="0"/>
                      </a:endParaRPr>
                    </a:p>
                  </a:txBody>
                  <a:tcPr marL="6084" marR="6084" marT="6084" marB="0" anchor="ctr"/>
                </a:tc>
                <a:extLst>
                  <a:ext uri="{0D108BD9-81ED-4DB2-BD59-A6C34878D82A}">
                    <a16:rowId xmlns:a16="http://schemas.microsoft.com/office/drawing/2014/main" val="3582711261"/>
                  </a:ext>
                </a:extLst>
              </a:tr>
              <a:tr h="268919">
                <a:tc>
                  <a:txBody>
                    <a:bodyPr/>
                    <a:lstStyle/>
                    <a:p>
                      <a:pPr algn="l" fontAlgn="ctr"/>
                      <a:r>
                        <a:rPr lang="en-US" sz="1000" u="none" strike="noStrike">
                          <a:effectLst/>
                        </a:rPr>
                        <a:t>Enthusiastic</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O</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1168029614"/>
                  </a:ext>
                </a:extLst>
              </a:tr>
              <a:tr h="268919">
                <a:tc>
                  <a:txBody>
                    <a:bodyPr/>
                    <a:lstStyle/>
                    <a:p>
                      <a:pPr algn="l" fontAlgn="ctr"/>
                      <a:r>
                        <a:rPr lang="en-US" sz="1000" u="none" strike="noStrike">
                          <a:effectLst/>
                        </a:rPr>
                        <a:t>Helpful</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O</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X</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O</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803175943"/>
                  </a:ext>
                </a:extLst>
              </a:tr>
              <a:tr h="268919">
                <a:tc>
                  <a:txBody>
                    <a:bodyPr/>
                    <a:lstStyle/>
                    <a:p>
                      <a:pPr algn="l" fontAlgn="ctr"/>
                      <a:r>
                        <a:rPr lang="en-US" sz="1000" u="none" strike="noStrike">
                          <a:effectLst/>
                        </a:rPr>
                        <a:t>Compliant</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3814511217"/>
                  </a:ext>
                </a:extLst>
              </a:tr>
              <a:tr h="268919">
                <a:tc>
                  <a:txBody>
                    <a:bodyPr/>
                    <a:lstStyle/>
                    <a:p>
                      <a:pPr algn="l" fontAlgn="ctr"/>
                      <a:r>
                        <a:rPr lang="en-US" sz="1000" u="none" strike="noStrike">
                          <a:effectLst/>
                        </a:rPr>
                        <a:t>Hesitant</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X</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81118656"/>
                  </a:ext>
                </a:extLst>
              </a:tr>
              <a:tr h="268919">
                <a:tc>
                  <a:txBody>
                    <a:bodyPr/>
                    <a:lstStyle/>
                    <a:p>
                      <a:pPr algn="l" fontAlgn="ctr"/>
                      <a:r>
                        <a:rPr lang="en-US" sz="1000" u="none" strike="noStrike">
                          <a:effectLst/>
                        </a:rPr>
                        <a:t>Indifferent</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1678807879"/>
                  </a:ext>
                </a:extLst>
              </a:tr>
              <a:tr h="268919">
                <a:tc>
                  <a:txBody>
                    <a:bodyPr/>
                    <a:lstStyle/>
                    <a:p>
                      <a:pPr algn="l" fontAlgn="ctr"/>
                      <a:r>
                        <a:rPr lang="en-US" sz="1000" u="none" strike="noStrike">
                          <a:effectLst/>
                        </a:rPr>
                        <a:t>Uncooperative</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3905514082"/>
                  </a:ext>
                </a:extLst>
              </a:tr>
              <a:tr h="268919">
                <a:tc>
                  <a:txBody>
                    <a:bodyPr/>
                    <a:lstStyle/>
                    <a:p>
                      <a:pPr algn="l" fontAlgn="ctr"/>
                      <a:r>
                        <a:rPr lang="en-US" sz="1000" u="none" strike="noStrike">
                          <a:effectLst/>
                        </a:rPr>
                        <a:t>Opposed</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X</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2924619310"/>
                  </a:ext>
                </a:extLst>
              </a:tr>
              <a:tr h="268919">
                <a:tc>
                  <a:txBody>
                    <a:bodyPr/>
                    <a:lstStyle/>
                    <a:p>
                      <a:pPr algn="l" fontAlgn="ctr"/>
                      <a:r>
                        <a:rPr lang="en-US" sz="1000" u="none" strike="noStrike">
                          <a:effectLst/>
                        </a:rPr>
                        <a:t>Hostile</a:t>
                      </a:r>
                      <a:endParaRPr lang="en-US" sz="1000" b="0" i="0" u="none" strike="noStrike">
                        <a:solidFill>
                          <a:srgbClr val="FFFFFF"/>
                        </a:solidFill>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tc>
                  <a:txBody>
                    <a:bodyPr/>
                    <a:lstStyle/>
                    <a:p>
                      <a:pPr algn="ctr" fontAlgn="ctr"/>
                      <a:r>
                        <a:rPr lang="en-US" sz="1700" u="none" strike="noStrike">
                          <a:effectLst/>
                        </a:rPr>
                        <a:t> </a:t>
                      </a:r>
                      <a:endParaRPr lang="en-US" sz="1700" b="1"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3525204106"/>
                  </a:ext>
                </a:extLst>
              </a:tr>
              <a:tr h="158188">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ctr" fontAlgn="ctr"/>
                      <a:endParaRPr lang="en-US" sz="1000" b="0"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3064983629"/>
                  </a:ext>
                </a:extLst>
              </a:tr>
              <a:tr h="164272">
                <a:tc>
                  <a:txBody>
                    <a:bodyPr/>
                    <a:lstStyle/>
                    <a:p>
                      <a:pPr algn="l" fontAlgn="ctr"/>
                      <a:r>
                        <a:rPr lang="en-US" sz="1000" u="none" strike="noStrike">
                          <a:effectLst/>
                        </a:rPr>
                        <a:t>Key:  </a:t>
                      </a:r>
                      <a:endParaRPr lang="en-US" sz="1000" b="1" i="0" u="none" strike="noStrike">
                        <a:solidFill>
                          <a:srgbClr val="FFFFFF"/>
                        </a:solidFill>
                        <a:effectLst/>
                        <a:latin typeface="Arial" panose="020B0604020202020204" pitchFamily="34" charset="0"/>
                      </a:endParaRPr>
                    </a:p>
                  </a:txBody>
                  <a:tcPr marL="6084" marR="6084" marT="6084" marB="0" anchor="ctr"/>
                </a:tc>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l" fontAlgn="b"/>
                      <a:r>
                        <a:rPr lang="en-US" sz="1000" u="none" strike="noStrike">
                          <a:effectLst/>
                        </a:rPr>
                        <a:t>© 2017 KnowWare</a:t>
                      </a:r>
                      <a:endParaRPr lang="en-US" sz="1000" b="0" i="0" u="none" strike="noStrike">
                        <a:solidFill>
                          <a:srgbClr val="FFFFFF"/>
                        </a:solidFill>
                        <a:effectLst/>
                        <a:latin typeface="Calibri" panose="020F0502020204030204" pitchFamily="34" charset="0"/>
                      </a:endParaRPr>
                    </a:p>
                  </a:txBody>
                  <a:tcPr marL="6084" marR="6084" marT="6084" marB="0" anchor="b"/>
                </a:tc>
                <a:tc>
                  <a:txBody>
                    <a:bodyPr/>
                    <a:lstStyle/>
                    <a:p>
                      <a:pPr algn="ctr" fontAlgn="ctr"/>
                      <a:endParaRPr lang="en-US" sz="1000" b="0"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2716485315"/>
                  </a:ext>
                </a:extLst>
              </a:tr>
              <a:tr h="158188">
                <a:tc>
                  <a:txBody>
                    <a:bodyPr/>
                    <a:lstStyle/>
                    <a:p>
                      <a:pPr algn="l" fontAlgn="ctr"/>
                      <a:r>
                        <a:rPr lang="en-US" sz="1000" u="none" strike="noStrike">
                          <a:effectLst/>
                        </a:rPr>
                        <a:t>    O - Level Necessary for Success</a:t>
                      </a:r>
                      <a:endParaRPr lang="en-US" sz="1000" b="1" i="0" u="none" strike="noStrike">
                        <a:effectLst/>
                        <a:latin typeface="Arial" panose="020B0604020202020204" pitchFamily="34" charset="0"/>
                      </a:endParaRPr>
                    </a:p>
                  </a:txBody>
                  <a:tcPr marL="6084" marR="6084" marT="6084" marB="0" anchor="ctr"/>
                </a:tc>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ctr" fontAlgn="ctr"/>
                      <a:endParaRPr lang="en-US" sz="1000" b="0" i="0" u="none" strike="noStrike">
                        <a:effectLst/>
                        <a:latin typeface="Arial" panose="020B0604020202020204" pitchFamily="34" charset="0"/>
                      </a:endParaRPr>
                    </a:p>
                  </a:txBody>
                  <a:tcPr marL="6084" marR="6084" marT="6084" marB="0" anchor="ctr"/>
                </a:tc>
                <a:extLst>
                  <a:ext uri="{0D108BD9-81ED-4DB2-BD59-A6C34878D82A}">
                    <a16:rowId xmlns:a16="http://schemas.microsoft.com/office/drawing/2014/main" val="1681239456"/>
                  </a:ext>
                </a:extLst>
              </a:tr>
              <a:tr h="164272">
                <a:tc>
                  <a:txBody>
                    <a:bodyPr/>
                    <a:lstStyle/>
                    <a:p>
                      <a:pPr algn="l" fontAlgn="ctr"/>
                      <a:r>
                        <a:rPr lang="en-US" sz="1000" u="none" strike="noStrike">
                          <a:effectLst/>
                        </a:rPr>
                        <a:t>    X - Current Level</a:t>
                      </a:r>
                      <a:endParaRPr lang="en-US" sz="1000" b="1" i="0" u="none" strike="noStrike">
                        <a:effectLst/>
                        <a:latin typeface="Arial" panose="020B0604020202020204" pitchFamily="34" charset="0"/>
                      </a:endParaRPr>
                    </a:p>
                  </a:txBody>
                  <a:tcPr marL="6084" marR="6084" marT="6084" marB="0" anchor="ctr"/>
                </a:tc>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l" fontAlgn="ctr"/>
                      <a:endParaRPr lang="en-US" sz="1000" b="0" i="0" u="none" strike="noStrike">
                        <a:effectLst/>
                        <a:latin typeface="Arial" panose="020B0604020202020204" pitchFamily="34" charset="0"/>
                      </a:endParaRPr>
                    </a:p>
                  </a:txBody>
                  <a:tcPr marL="6084" marR="6084" marT="6084" marB="0" anchor="ctr"/>
                </a:tc>
                <a:tc>
                  <a:txBody>
                    <a:bodyPr/>
                    <a:lstStyle/>
                    <a:p>
                      <a:pPr algn="ctr" fontAlgn="ctr"/>
                      <a:endParaRPr lang="en-US" sz="1000" b="0" i="0" u="none" strike="noStrike" dirty="0">
                        <a:effectLst/>
                        <a:latin typeface="Arial" panose="020B0604020202020204" pitchFamily="34" charset="0"/>
                      </a:endParaRPr>
                    </a:p>
                  </a:txBody>
                  <a:tcPr marL="6084" marR="6084" marT="6084" marB="0" anchor="ctr"/>
                </a:tc>
                <a:extLst>
                  <a:ext uri="{0D108BD9-81ED-4DB2-BD59-A6C34878D82A}">
                    <a16:rowId xmlns:a16="http://schemas.microsoft.com/office/drawing/2014/main" val="2854611583"/>
                  </a:ext>
                </a:extLst>
              </a:tr>
            </a:tbl>
          </a:graphicData>
        </a:graphic>
      </p:graphicFrame>
      <p:sp>
        <p:nvSpPr>
          <p:cNvPr id="4" name="Footer Placeholder 3">
            <a:extLst>
              <a:ext uri="{FF2B5EF4-FFF2-40B4-BE49-F238E27FC236}">
                <a16:creationId xmlns:a16="http://schemas.microsoft.com/office/drawing/2014/main" id="{8BA2DB85-B909-4D0B-B644-82F33543FED0}"/>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4163229C-731D-4044-A748-02AF8E6F3C27}"/>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
        <p:nvSpPr>
          <p:cNvPr id="7" name="TextBox 6">
            <a:extLst>
              <a:ext uri="{FF2B5EF4-FFF2-40B4-BE49-F238E27FC236}">
                <a16:creationId xmlns:a16="http://schemas.microsoft.com/office/drawing/2014/main" id="{C4CEA800-C254-4C7F-B196-BA12B59A7F00}"/>
              </a:ext>
            </a:extLst>
          </p:cNvPr>
          <p:cNvSpPr txBox="1"/>
          <p:nvPr/>
        </p:nvSpPr>
        <p:spPr>
          <a:xfrm>
            <a:off x="1885950" y="3829050"/>
            <a:ext cx="1854995" cy="646331"/>
          </a:xfrm>
          <a:prstGeom prst="rect">
            <a:avLst/>
          </a:prstGeom>
          <a:noFill/>
        </p:spPr>
        <p:txBody>
          <a:bodyPr wrap="none" rtlCol="0">
            <a:spAutoFit/>
          </a:bodyPr>
          <a:lstStyle/>
          <a:p>
            <a:r>
              <a:rPr lang="en-US" dirty="0"/>
              <a:t>Spreadsheet in</a:t>
            </a:r>
          </a:p>
          <a:p>
            <a:r>
              <a:rPr lang="en-US" dirty="0"/>
              <a:t>QI Macros</a:t>
            </a:r>
          </a:p>
        </p:txBody>
      </p:sp>
    </p:spTree>
    <p:extLst>
      <p:ext uri="{BB962C8B-B14F-4D97-AF65-F5344CB8AC3E}">
        <p14:creationId xmlns:p14="http://schemas.microsoft.com/office/powerpoint/2010/main" val="355909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E455-6650-4284-8556-CF5979D9B107}"/>
              </a:ext>
            </a:extLst>
          </p:cNvPr>
          <p:cNvSpPr>
            <a:spLocks noGrp="1"/>
          </p:cNvSpPr>
          <p:nvPr>
            <p:ph type="title"/>
          </p:nvPr>
        </p:nvSpPr>
        <p:spPr/>
        <p:txBody>
          <a:bodyPr/>
          <a:lstStyle/>
          <a:p>
            <a:r>
              <a:rPr lang="en-US" dirty="0"/>
              <a:t>Sales Data</a:t>
            </a:r>
          </a:p>
        </p:txBody>
      </p:sp>
      <p:pic>
        <p:nvPicPr>
          <p:cNvPr id="7" name="Content Placeholder 6">
            <a:extLst>
              <a:ext uri="{FF2B5EF4-FFF2-40B4-BE49-F238E27FC236}">
                <a16:creationId xmlns:a16="http://schemas.microsoft.com/office/drawing/2014/main" id="{96D7D6F7-A80D-4656-8583-7E32E78DA794}"/>
              </a:ext>
            </a:extLst>
          </p:cNvPr>
          <p:cNvPicPr>
            <a:picLocks noGrp="1" noChangeAspect="1"/>
          </p:cNvPicPr>
          <p:nvPr>
            <p:ph idx="1"/>
          </p:nvPr>
        </p:nvPicPr>
        <p:blipFill>
          <a:blip r:embed="rId2"/>
          <a:stretch>
            <a:fillRect/>
          </a:stretch>
        </p:blipFill>
        <p:spPr>
          <a:xfrm>
            <a:off x="3821768" y="1539875"/>
            <a:ext cx="5302807" cy="3778250"/>
          </a:xfrm>
        </p:spPr>
      </p:pic>
      <p:sp>
        <p:nvSpPr>
          <p:cNvPr id="4" name="Footer Placeholder 3">
            <a:extLst>
              <a:ext uri="{FF2B5EF4-FFF2-40B4-BE49-F238E27FC236}">
                <a16:creationId xmlns:a16="http://schemas.microsoft.com/office/drawing/2014/main" id="{33305388-22E4-48B1-9294-98A773687FBC}"/>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DA50F538-F41E-4795-829A-C56D5CFC47D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Rectangle 7">
            <a:extLst>
              <a:ext uri="{FF2B5EF4-FFF2-40B4-BE49-F238E27FC236}">
                <a16:creationId xmlns:a16="http://schemas.microsoft.com/office/drawing/2014/main" id="{EE08E845-909C-4C94-9FD0-7DAE6A062593}"/>
              </a:ext>
            </a:extLst>
          </p:cNvPr>
          <p:cNvSpPr/>
          <p:nvPr/>
        </p:nvSpPr>
        <p:spPr>
          <a:xfrm>
            <a:off x="9914964" y="2589243"/>
            <a:ext cx="1927411" cy="1600438"/>
          </a:xfrm>
          <a:prstGeom prst="rect">
            <a:avLst/>
          </a:prstGeom>
        </p:spPr>
        <p:txBody>
          <a:bodyPr wrap="square">
            <a:spAutoFit/>
          </a:bodyPr>
          <a:lstStyle/>
          <a:p>
            <a:r>
              <a:rPr lang="en-US" sz="1400" dirty="0"/>
              <a:t>https://www.statista.com/chart/617/pre-orders-and-three-day-launch-weekend-sales-of-apples-iphone-4-4s-and-5/</a:t>
            </a:r>
            <a:endParaRPr lang="en-US" dirty="0"/>
          </a:p>
        </p:txBody>
      </p:sp>
    </p:spTree>
    <p:extLst>
      <p:ext uri="{BB962C8B-B14F-4D97-AF65-F5344CB8AC3E}">
        <p14:creationId xmlns:p14="http://schemas.microsoft.com/office/powerpoint/2010/main" val="1991758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638E-2711-4279-BC2B-D56443E923C6}"/>
              </a:ext>
            </a:extLst>
          </p:cNvPr>
          <p:cNvSpPr>
            <a:spLocks noGrp="1"/>
          </p:cNvSpPr>
          <p:nvPr>
            <p:ph type="title"/>
          </p:nvPr>
        </p:nvSpPr>
        <p:spPr/>
        <p:txBody>
          <a:bodyPr/>
          <a:lstStyle/>
          <a:p>
            <a:r>
              <a:rPr lang="en-US" dirty="0"/>
              <a:t>Tip Eight</a:t>
            </a:r>
          </a:p>
        </p:txBody>
      </p:sp>
      <p:sp>
        <p:nvSpPr>
          <p:cNvPr id="3" name="Content Placeholder 2">
            <a:extLst>
              <a:ext uri="{FF2B5EF4-FFF2-40B4-BE49-F238E27FC236}">
                <a16:creationId xmlns:a16="http://schemas.microsoft.com/office/drawing/2014/main" id="{C9D0BD3C-7BDF-4ED9-8601-330A04C6B249}"/>
              </a:ext>
            </a:extLst>
          </p:cNvPr>
          <p:cNvSpPr>
            <a:spLocks noGrp="1"/>
          </p:cNvSpPr>
          <p:nvPr>
            <p:ph idx="1"/>
          </p:nvPr>
        </p:nvSpPr>
        <p:spPr/>
        <p:txBody>
          <a:bodyPr>
            <a:normAutofit/>
          </a:bodyPr>
          <a:lstStyle/>
          <a:p>
            <a:pPr marL="0" indent="0">
              <a:buNone/>
            </a:pPr>
            <a:r>
              <a:rPr lang="en-US" sz="2400" dirty="0"/>
              <a:t>Controlling  or mitigating risk reduces </a:t>
            </a:r>
            <a:r>
              <a:rPr lang="en-US" sz="2400" dirty="0" err="1"/>
              <a:t>ther</a:t>
            </a:r>
            <a:r>
              <a:rPr lang="en-US" sz="2400" dirty="0"/>
              <a:t> discount rate </a:t>
            </a:r>
          </a:p>
        </p:txBody>
      </p:sp>
      <p:sp>
        <p:nvSpPr>
          <p:cNvPr id="4" name="Footer Placeholder 3">
            <a:extLst>
              <a:ext uri="{FF2B5EF4-FFF2-40B4-BE49-F238E27FC236}">
                <a16:creationId xmlns:a16="http://schemas.microsoft.com/office/drawing/2014/main" id="{41787B7A-FF5A-42A2-8922-62C50EDE3065}"/>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F48A43C0-B6C9-4BAF-9E28-770C908702C5}"/>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1806694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65D8E6-2066-42CC-9FAB-716483B83E29}"/>
              </a:ext>
            </a:extLst>
          </p:cNvPr>
          <p:cNvCxnSpPr/>
          <p:nvPr/>
        </p:nvCxnSpPr>
        <p:spPr>
          <a:xfrm flipV="1">
            <a:off x="3810000" y="1752600"/>
            <a:ext cx="472440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98" name="Object 2">
            <a:extLst>
              <a:ext uri="{FF2B5EF4-FFF2-40B4-BE49-F238E27FC236}">
                <a16:creationId xmlns:a16="http://schemas.microsoft.com/office/drawing/2014/main" id="{AD33C278-F3CB-4EBB-9553-C1CBACA5D1BC}"/>
              </a:ext>
            </a:extLst>
          </p:cNvPr>
          <p:cNvGraphicFramePr>
            <a:graphicFrameLocks noChangeAspect="1"/>
          </p:cNvGraphicFramePr>
          <p:nvPr/>
        </p:nvGraphicFramePr>
        <p:xfrm>
          <a:off x="2362200" y="1524001"/>
          <a:ext cx="6477000" cy="4727575"/>
        </p:xfrm>
        <a:graphic>
          <a:graphicData uri="http://schemas.openxmlformats.org/presentationml/2006/ole">
            <mc:AlternateContent xmlns:mc="http://schemas.openxmlformats.org/markup-compatibility/2006">
              <mc:Choice xmlns:v="urn:schemas-microsoft-com:vml" Requires="v">
                <p:oleObj spid="_x0000_s4097" name="Visio" r:id="rId4" imgW="6708028" imgH="4452883" progId="Visio.Drawing.11">
                  <p:embed/>
                </p:oleObj>
              </mc:Choice>
              <mc:Fallback>
                <p:oleObj name="Visio" r:id="rId4" imgW="6708028" imgH="4452883" progId="Visio.Drawing.11">
                  <p:embed/>
                  <p:pic>
                    <p:nvPicPr>
                      <p:cNvPr id="4098" name="Object 2">
                        <a:extLst>
                          <a:ext uri="{FF2B5EF4-FFF2-40B4-BE49-F238E27FC236}">
                            <a16:creationId xmlns:a16="http://schemas.microsoft.com/office/drawing/2014/main" id="{AD33C278-F3CB-4EBB-9553-C1CBACA5D1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524001"/>
                        <a:ext cx="64770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Footer Placeholder 9">
            <a:extLst>
              <a:ext uri="{FF2B5EF4-FFF2-40B4-BE49-F238E27FC236}">
                <a16:creationId xmlns:a16="http://schemas.microsoft.com/office/drawing/2014/main" id="{1B79D99B-90E7-4D4B-BA84-253FB2C53E7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8" name="Slide Number Placeholder 7">
            <a:extLst>
              <a:ext uri="{FF2B5EF4-FFF2-40B4-BE49-F238E27FC236}">
                <a16:creationId xmlns:a16="http://schemas.microsoft.com/office/drawing/2014/main" id="{366535C4-B8F2-48D0-9DEA-24637C731B19}"/>
              </a:ext>
            </a:extLst>
          </p:cNvPr>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CCEC71A4-A1C9-4F69-8E4B-31413FF0342E}" type="slidenum">
              <a:rPr lang="en-US" altLang="en-US">
                <a:solidFill>
                  <a:schemeClr val="bg1"/>
                </a:solidFill>
              </a:rPr>
              <a:pPr/>
              <a:t>51</a:t>
            </a:fld>
            <a:endParaRPr lang="en-US" altLang="en-US" dirty="0">
              <a:solidFill>
                <a:schemeClr val="bg1"/>
              </a:solidFill>
            </a:endParaRPr>
          </a:p>
        </p:txBody>
      </p:sp>
      <p:sp>
        <p:nvSpPr>
          <p:cNvPr id="7172" name="Rectangle 3">
            <a:extLst>
              <a:ext uri="{FF2B5EF4-FFF2-40B4-BE49-F238E27FC236}">
                <a16:creationId xmlns:a16="http://schemas.microsoft.com/office/drawing/2014/main" id="{B30DB207-F6A1-4F97-B551-64AB61C243AC}"/>
              </a:ext>
            </a:extLst>
          </p:cNvPr>
          <p:cNvSpPr>
            <a:spLocks noGrp="1" noChangeArrowheads="1"/>
          </p:cNvSpPr>
          <p:nvPr>
            <p:ph type="title"/>
          </p:nvPr>
        </p:nvSpPr>
        <p:spPr>
          <a:xfrm>
            <a:off x="2704843" y="147337"/>
            <a:ext cx="9487157" cy="1280890"/>
          </a:xfrm>
        </p:spPr>
        <p:txBody>
          <a:bodyPr/>
          <a:lstStyle/>
          <a:p>
            <a:pPr>
              <a:defRPr/>
            </a:pPr>
            <a:r>
              <a:rPr lang="en-US" dirty="0"/>
              <a:t>IP Risk: Freedom to Operate or Monopolize</a:t>
            </a:r>
          </a:p>
        </p:txBody>
      </p:sp>
      <p:sp>
        <p:nvSpPr>
          <p:cNvPr id="4103" name="Rectangle 7">
            <a:extLst>
              <a:ext uri="{FF2B5EF4-FFF2-40B4-BE49-F238E27FC236}">
                <a16:creationId xmlns:a16="http://schemas.microsoft.com/office/drawing/2014/main" id="{4A7BAF82-982B-468B-98D5-52EC134F54E3}"/>
              </a:ext>
            </a:extLst>
          </p:cNvPr>
          <p:cNvSpPr>
            <a:spLocks noChangeArrowheads="1"/>
          </p:cNvSpPr>
          <p:nvPr/>
        </p:nvSpPr>
        <p:spPr bwMode="auto">
          <a:xfrm>
            <a:off x="8610601" y="1752601"/>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200" b="1">
                <a:latin typeface="Times New Roman" panose="02020603050405020304" pitchFamily="18" charset="0"/>
                <a:cs typeface="Times New Roman" panose="02020603050405020304" pitchFamily="18" charset="0"/>
              </a:rPr>
              <a:t>Ease of Use</a:t>
            </a:r>
            <a:endParaRPr lang="en-US" alt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712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674068-CC60-41C4-A939-0654C04B659A}"/>
              </a:ext>
            </a:extLst>
          </p:cNvPr>
          <p:cNvSpPr>
            <a:spLocks noGrp="1"/>
          </p:cNvSpPr>
          <p:nvPr>
            <p:ph type="title"/>
          </p:nvPr>
        </p:nvSpPr>
        <p:spPr/>
        <p:txBody>
          <a:bodyPr vert="horz" lIns="91440" tIns="45720" rIns="91440" bIns="45720" rtlCol="0" anchor="b">
            <a:noAutofit/>
          </a:bodyPr>
          <a:lstStyle/>
          <a:p>
            <a:r>
              <a:rPr lang="en-US" dirty="0">
                <a:solidFill>
                  <a:schemeClr val="tx1"/>
                </a:solidFill>
              </a:rPr>
              <a:t>Patent Landscaping as a tool to calculate IP Risk and a component of Market Risk</a:t>
            </a:r>
          </a:p>
        </p:txBody>
      </p:sp>
      <p:sp>
        <p:nvSpPr>
          <p:cNvPr id="2" name="Footer Placeholder 1">
            <a:extLst>
              <a:ext uri="{FF2B5EF4-FFF2-40B4-BE49-F238E27FC236}">
                <a16:creationId xmlns:a16="http://schemas.microsoft.com/office/drawing/2014/main" id="{0A1CC2A0-11EC-4833-ADD4-25C9BA6E1577}"/>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sz="1100" kern="1200">
                <a:solidFill>
                  <a:srgbClr val="898989"/>
                </a:solidFill>
                <a:latin typeface="+mn-lt"/>
                <a:ea typeface="+mn-ea"/>
                <a:cs typeface="+mn-cs"/>
              </a:rPr>
              <a:t>(C) Foresight Science &amp; Technoogy, 2019. Use freely with attribution, </a:t>
            </a:r>
          </a:p>
        </p:txBody>
      </p:sp>
      <p:sp>
        <p:nvSpPr>
          <p:cNvPr id="3" name="Slide Number Placeholder 2">
            <a:extLst>
              <a:ext uri="{FF2B5EF4-FFF2-40B4-BE49-F238E27FC236}">
                <a16:creationId xmlns:a16="http://schemas.microsoft.com/office/drawing/2014/main" id="{685CF497-FED1-4439-AF8C-CEA1691BAE3F}"/>
              </a:ext>
            </a:extLst>
          </p:cNvPr>
          <p:cNvSpPr>
            <a:spLocks noGrp="1"/>
          </p:cNvSpPr>
          <p:nvPr>
            <p:ph type="sldNum" sz="quarter" idx="12"/>
          </p:nvPr>
        </p:nvSpPr>
        <p:spPr/>
        <p:txBody>
          <a:bodyPr vert="horz" lIns="91440" tIns="45720" rIns="91440" bIns="45720" rtlCol="0" anchor="ctr">
            <a:normAutofit fontScale="92500" lnSpcReduction="10000"/>
          </a:bodyPr>
          <a:lstStyle/>
          <a:p>
            <a:pPr>
              <a:spcAft>
                <a:spcPts val="600"/>
              </a:spcAft>
            </a:pPr>
            <a:fld id="{6D22F896-40B5-4ADD-8801-0D06FADFA095}" type="slidenum">
              <a:rPr lang="en-US">
                <a:solidFill>
                  <a:schemeClr val="bg1"/>
                </a:solidFill>
              </a:rPr>
              <a:pPr>
                <a:spcAft>
                  <a:spcPts val="600"/>
                </a:spcAft>
              </a:pPr>
              <a:t>52</a:t>
            </a:fld>
            <a:endParaRPr lang="en-US" dirty="0">
              <a:solidFill>
                <a:schemeClr val="bg1"/>
              </a:solidFill>
            </a:endParaRPr>
          </a:p>
        </p:txBody>
      </p:sp>
      <p:pic>
        <p:nvPicPr>
          <p:cNvPr id="9" name="Picture 8">
            <a:extLst>
              <a:ext uri="{FF2B5EF4-FFF2-40B4-BE49-F238E27FC236}">
                <a16:creationId xmlns:a16="http://schemas.microsoft.com/office/drawing/2014/main" id="{38E794B8-0299-4858-A710-65C6F51DEC1C}"/>
              </a:ext>
            </a:extLst>
          </p:cNvPr>
          <p:cNvPicPr>
            <a:picLocks noChangeAspect="1"/>
          </p:cNvPicPr>
          <p:nvPr/>
        </p:nvPicPr>
        <p:blipFill>
          <a:blip r:embed="rId2"/>
          <a:stretch>
            <a:fillRect/>
          </a:stretch>
        </p:blipFill>
        <p:spPr>
          <a:xfrm>
            <a:off x="781670" y="2426818"/>
            <a:ext cx="4555711" cy="3997637"/>
          </a:xfrm>
          <a:prstGeom prst="rect">
            <a:avLst/>
          </a:prstGeom>
        </p:spPr>
      </p:pic>
      <p:pic>
        <p:nvPicPr>
          <p:cNvPr id="10" name="Picture 9">
            <a:extLst>
              <a:ext uri="{FF2B5EF4-FFF2-40B4-BE49-F238E27FC236}">
                <a16:creationId xmlns:a16="http://schemas.microsoft.com/office/drawing/2014/main" id="{CC2147E6-2852-4D01-9B80-E52E41EE0932}"/>
              </a:ext>
            </a:extLst>
          </p:cNvPr>
          <p:cNvPicPr>
            <a:picLocks noChangeAspect="1"/>
          </p:cNvPicPr>
          <p:nvPr/>
        </p:nvPicPr>
        <p:blipFill>
          <a:blip r:embed="rId3"/>
          <a:stretch>
            <a:fillRect/>
          </a:stretch>
        </p:blipFill>
        <p:spPr>
          <a:xfrm>
            <a:off x="6445073" y="3163956"/>
            <a:ext cx="5455917" cy="2523361"/>
          </a:xfrm>
          <a:prstGeom prst="rect">
            <a:avLst/>
          </a:prstGeom>
        </p:spPr>
      </p:pic>
    </p:spTree>
    <p:extLst>
      <p:ext uri="{BB962C8B-B14F-4D97-AF65-F5344CB8AC3E}">
        <p14:creationId xmlns:p14="http://schemas.microsoft.com/office/powerpoint/2010/main" val="2685477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76363"/>
            <a:ext cx="8534400" cy="685800"/>
          </a:xfrm>
        </p:spPr>
        <p:txBody>
          <a:bodyPr>
            <a:normAutofit fontScale="90000"/>
          </a:bodyPr>
          <a:lstStyle/>
          <a:p>
            <a:pPr eaLnBrk="1" hangingPunct="1">
              <a:defRPr/>
            </a:pPr>
            <a:r>
              <a:rPr lang="en-US" dirty="0"/>
              <a:t>Non-Surgical obesity reduction devices</a:t>
            </a:r>
          </a:p>
        </p:txBody>
      </p:sp>
      <p:sp>
        <p:nvSpPr>
          <p:cNvPr id="4" name="Footer Placeholder 3"/>
          <p:cNvSpPr>
            <a:spLocks noGrp="1"/>
          </p:cNvSpPr>
          <p:nvPr>
            <p:ph type="ftr" sz="quarter" idx="11"/>
          </p:nvPr>
        </p:nvSpPr>
        <p:spPr/>
        <p:txBody>
          <a:bodyPr/>
          <a:lstStyle/>
          <a:p>
            <a:pPr>
              <a:defRPr/>
            </a:pPr>
            <a:r>
              <a:rPr lang="en-US"/>
              <a:t>(C) Foresight Science &amp; Technoogy, 2019. Use freely with attribution, </a:t>
            </a:r>
            <a:endParaRPr lang="en-US" dirty="0"/>
          </a:p>
        </p:txBody>
      </p:sp>
      <p:sp>
        <p:nvSpPr>
          <p:cNvPr id="3" name="Slide Number Placeholder 2"/>
          <p:cNvSpPr>
            <a:spLocks noGrp="1"/>
          </p:cNvSpPr>
          <p:nvPr>
            <p:ph type="sldNum" sz="quarter" idx="12"/>
          </p:nvPr>
        </p:nvSpPr>
        <p:spPr/>
        <p:txBody>
          <a:bodyPr/>
          <a:lstStyle/>
          <a:p>
            <a:pPr>
              <a:defRPr/>
            </a:pPr>
            <a:fld id="{C73C4716-FE2C-499A-B9FC-3648EB9C87F9}" type="slidenum">
              <a:rPr lang="en-US" smtClean="0"/>
              <a:pPr>
                <a:defRPr/>
              </a:pPr>
              <a:t>53</a:t>
            </a:fld>
            <a:endParaRPr lang="en-US"/>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2287588"/>
            <a:ext cx="54991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563562"/>
            <a:ext cx="10658475" cy="685800"/>
          </a:xfrm>
        </p:spPr>
        <p:txBody>
          <a:bodyPr>
            <a:normAutofit/>
          </a:bodyPr>
          <a:lstStyle/>
          <a:p>
            <a:pPr eaLnBrk="1" hangingPunct="1">
              <a:defRPr/>
            </a:pPr>
            <a:r>
              <a:rPr lang="en-US" dirty="0"/>
              <a:t>Potential Technical Competitive Advantage</a:t>
            </a:r>
          </a:p>
        </p:txBody>
      </p:sp>
      <p:sp>
        <p:nvSpPr>
          <p:cNvPr id="4" name="Footer Placeholder 3"/>
          <p:cNvSpPr>
            <a:spLocks noGrp="1"/>
          </p:cNvSpPr>
          <p:nvPr>
            <p:ph type="ftr" sz="quarter" idx="11"/>
          </p:nvPr>
        </p:nvSpPr>
        <p:spPr/>
        <p:txBody>
          <a:bodyPr/>
          <a:lstStyle/>
          <a:p>
            <a:pPr>
              <a:defRPr/>
            </a:pPr>
            <a:r>
              <a:rPr lang="en-US"/>
              <a:t>(C) Foresight Science &amp; Technoogy, 2019. Use freely with attribution, </a:t>
            </a:r>
            <a:endParaRPr lang="en-US" dirty="0"/>
          </a:p>
        </p:txBody>
      </p:sp>
      <p:sp>
        <p:nvSpPr>
          <p:cNvPr id="3" name="Slide Number Placeholder 2"/>
          <p:cNvSpPr>
            <a:spLocks noGrp="1"/>
          </p:cNvSpPr>
          <p:nvPr>
            <p:ph type="sldNum" sz="quarter" idx="12"/>
          </p:nvPr>
        </p:nvSpPr>
        <p:spPr/>
        <p:txBody>
          <a:bodyPr/>
          <a:lstStyle/>
          <a:p>
            <a:pPr>
              <a:defRPr/>
            </a:pPr>
            <a:fld id="{C73C4716-FE2C-499A-B9FC-3648EB9C87F9}" type="slidenum">
              <a:rPr lang="en-US" smtClean="0"/>
              <a:pPr>
                <a:defRPr/>
              </a:pPr>
              <a:t>54</a:t>
            </a:fld>
            <a:endParaRPr lang="en-US"/>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550988"/>
            <a:ext cx="985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3700463"/>
            <a:ext cx="5624513"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 a tool to calculate market risk</a:t>
            </a:r>
          </a:p>
        </p:txBody>
      </p:sp>
      <p:sp>
        <p:nvSpPr>
          <p:cNvPr id="5" name="Footer Placeholder 4"/>
          <p:cNvSpPr>
            <a:spLocks noGrp="1"/>
          </p:cNvSpPr>
          <p:nvPr>
            <p:ph type="ftr" sz="quarter" idx="11"/>
          </p:nvPr>
        </p:nvSpPr>
        <p:spPr/>
        <p:txBody>
          <a:bodyPr/>
          <a:lstStyle/>
          <a:p>
            <a:pPr>
              <a:defRPr/>
            </a:pPr>
            <a:r>
              <a:rPr lang="en-US"/>
              <a:t>(C) Foresight Science &amp; Technoogy, 2019. Use freely with attribution, </a:t>
            </a:r>
          </a:p>
        </p:txBody>
      </p:sp>
      <p:sp>
        <p:nvSpPr>
          <p:cNvPr id="6" name="Slide Number Placeholder 5"/>
          <p:cNvSpPr>
            <a:spLocks noGrp="1"/>
          </p:cNvSpPr>
          <p:nvPr>
            <p:ph type="sldNum" sz="quarter" idx="12"/>
          </p:nvPr>
        </p:nvSpPr>
        <p:spPr/>
        <p:txBody>
          <a:bodyPr/>
          <a:lstStyle/>
          <a:p>
            <a:pPr>
              <a:defRPr/>
            </a:pPr>
            <a:fld id="{A5D1A882-9F0D-4715-BB2D-67ADD17C3A00}" type="slidenum">
              <a:rPr lang="en-US" smtClean="0"/>
              <a:pPr>
                <a:defRPr/>
              </a:pPr>
              <a:t>55</a:t>
            </a:fld>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48" y="2402969"/>
            <a:ext cx="5463936" cy="213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01122"/>
            <a:ext cx="5450081"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397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5D1F2FD8-11FD-4495-9EFA-1D11D791D8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4" name="Freeform 11">
              <a:extLst>
                <a:ext uri="{FF2B5EF4-FFF2-40B4-BE49-F238E27FC236}">
                  <a16:creationId xmlns:a16="http://schemas.microsoft.com/office/drawing/2014/main" id="{F07E62E0-C435-4556-B265-2AC622C08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5" name="Freeform 12">
              <a:extLst>
                <a:ext uri="{FF2B5EF4-FFF2-40B4-BE49-F238E27FC236}">
                  <a16:creationId xmlns:a16="http://schemas.microsoft.com/office/drawing/2014/main" id="{A31AA73F-4D24-48A1-B14B-50392BB2C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6" name="Freeform 13">
              <a:extLst>
                <a:ext uri="{FF2B5EF4-FFF2-40B4-BE49-F238E27FC236}">
                  <a16:creationId xmlns:a16="http://schemas.microsoft.com/office/drawing/2014/main" id="{B1A912C9-FD8E-4C0D-A7B5-5240BF154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7" name="Freeform 14">
              <a:extLst>
                <a:ext uri="{FF2B5EF4-FFF2-40B4-BE49-F238E27FC236}">
                  <a16:creationId xmlns:a16="http://schemas.microsoft.com/office/drawing/2014/main" id="{0C687240-9008-4C95-9A83-BAE72BF3D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8" name="Freeform 15">
              <a:extLst>
                <a:ext uri="{FF2B5EF4-FFF2-40B4-BE49-F238E27FC236}">
                  <a16:creationId xmlns:a16="http://schemas.microsoft.com/office/drawing/2014/main" id="{7E87EBB2-C786-4064-9E78-21C52E76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9" name="Freeform 16">
              <a:extLst>
                <a:ext uri="{FF2B5EF4-FFF2-40B4-BE49-F238E27FC236}">
                  <a16:creationId xmlns:a16="http://schemas.microsoft.com/office/drawing/2014/main" id="{6AEC0C10-BB8D-4A8E-8160-9B514B5F7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0" name="Freeform 17">
              <a:extLst>
                <a:ext uri="{FF2B5EF4-FFF2-40B4-BE49-F238E27FC236}">
                  <a16:creationId xmlns:a16="http://schemas.microsoft.com/office/drawing/2014/main" id="{3E2AE5E5-81C4-4817-85A9-6700C135C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1" name="Freeform 18">
              <a:extLst>
                <a:ext uri="{FF2B5EF4-FFF2-40B4-BE49-F238E27FC236}">
                  <a16:creationId xmlns:a16="http://schemas.microsoft.com/office/drawing/2014/main" id="{0E29C0C2-2A04-4AC1-9181-B811A06BE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2" name="Freeform 19">
              <a:extLst>
                <a:ext uri="{FF2B5EF4-FFF2-40B4-BE49-F238E27FC236}">
                  <a16:creationId xmlns:a16="http://schemas.microsoft.com/office/drawing/2014/main" id="{13DA17A5-17E1-4B7D-9ABD-C7ED44F1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3" name="Freeform 20">
              <a:extLst>
                <a:ext uri="{FF2B5EF4-FFF2-40B4-BE49-F238E27FC236}">
                  <a16:creationId xmlns:a16="http://schemas.microsoft.com/office/drawing/2014/main" id="{7C6F6843-161E-4C29-A663-8DBA4D483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4" name="Freeform 21">
              <a:extLst>
                <a:ext uri="{FF2B5EF4-FFF2-40B4-BE49-F238E27FC236}">
                  <a16:creationId xmlns:a16="http://schemas.microsoft.com/office/drawing/2014/main" id="{A516671D-8E1D-4713-BE9D-81B0C35FE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5" name="Freeform 22">
              <a:extLst>
                <a:ext uri="{FF2B5EF4-FFF2-40B4-BE49-F238E27FC236}">
                  <a16:creationId xmlns:a16="http://schemas.microsoft.com/office/drawing/2014/main" id="{4E04D4C8-7532-4BBD-9AF8-3249324AF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7" name="Group 76">
            <a:extLst>
              <a:ext uri="{FF2B5EF4-FFF2-40B4-BE49-F238E27FC236}">
                <a16:creationId xmlns:a16="http://schemas.microsoft.com/office/drawing/2014/main" id="{B87488CD-16CF-4BC7-BD9F-4F4EB13B0B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8" name="Freeform 27">
              <a:extLst>
                <a:ext uri="{FF2B5EF4-FFF2-40B4-BE49-F238E27FC236}">
                  <a16:creationId xmlns:a16="http://schemas.microsoft.com/office/drawing/2014/main" id="{40224168-C932-4F63-8CEA-2465E192B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9" name="Freeform 28">
              <a:extLst>
                <a:ext uri="{FF2B5EF4-FFF2-40B4-BE49-F238E27FC236}">
                  <a16:creationId xmlns:a16="http://schemas.microsoft.com/office/drawing/2014/main" id="{F2291983-5E57-490B-B713-0A78B584F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0" name="Freeform 29">
              <a:extLst>
                <a:ext uri="{FF2B5EF4-FFF2-40B4-BE49-F238E27FC236}">
                  <a16:creationId xmlns:a16="http://schemas.microsoft.com/office/drawing/2014/main" id="{815C3A19-E287-48A6-9ECB-D0409D37F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1" name="Freeform 30">
              <a:extLst>
                <a:ext uri="{FF2B5EF4-FFF2-40B4-BE49-F238E27FC236}">
                  <a16:creationId xmlns:a16="http://schemas.microsoft.com/office/drawing/2014/main" id="{0196FC81-2B97-4747-859B-2475FFD12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2" name="Freeform 31">
              <a:extLst>
                <a:ext uri="{FF2B5EF4-FFF2-40B4-BE49-F238E27FC236}">
                  <a16:creationId xmlns:a16="http://schemas.microsoft.com/office/drawing/2014/main" id="{43A76FF0-4A33-44A0-AE53-92146AA8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3" name="Freeform 32">
              <a:extLst>
                <a:ext uri="{FF2B5EF4-FFF2-40B4-BE49-F238E27FC236}">
                  <a16:creationId xmlns:a16="http://schemas.microsoft.com/office/drawing/2014/main" id="{B94FC67F-70D7-496B-BFA2-B2AACF2ED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4" name="Freeform 33">
              <a:extLst>
                <a:ext uri="{FF2B5EF4-FFF2-40B4-BE49-F238E27FC236}">
                  <a16:creationId xmlns:a16="http://schemas.microsoft.com/office/drawing/2014/main" id="{761C78BD-A48E-4171-AC10-D066FDF46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5" name="Freeform 34">
              <a:extLst>
                <a:ext uri="{FF2B5EF4-FFF2-40B4-BE49-F238E27FC236}">
                  <a16:creationId xmlns:a16="http://schemas.microsoft.com/office/drawing/2014/main" id="{8DD13455-5B55-48B7-AA52-981C48B3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6" name="Freeform 35">
              <a:extLst>
                <a:ext uri="{FF2B5EF4-FFF2-40B4-BE49-F238E27FC236}">
                  <a16:creationId xmlns:a16="http://schemas.microsoft.com/office/drawing/2014/main" id="{8AFF35F4-12AC-44F3-AC19-88F2E3F9B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7" name="Freeform 36">
              <a:extLst>
                <a:ext uri="{FF2B5EF4-FFF2-40B4-BE49-F238E27FC236}">
                  <a16:creationId xmlns:a16="http://schemas.microsoft.com/office/drawing/2014/main" id="{410D4BFE-B9DB-440B-BF78-21B4F317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8" name="Freeform 37">
              <a:extLst>
                <a:ext uri="{FF2B5EF4-FFF2-40B4-BE49-F238E27FC236}">
                  <a16:creationId xmlns:a16="http://schemas.microsoft.com/office/drawing/2014/main" id="{8F0E6EB0-F23E-4342-9FBD-3178F4B81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9" name="Freeform 38">
              <a:extLst>
                <a:ext uri="{FF2B5EF4-FFF2-40B4-BE49-F238E27FC236}">
                  <a16:creationId xmlns:a16="http://schemas.microsoft.com/office/drawing/2014/main" id="{3A4E0803-C8CF-4E6B-95EF-BBEBF237E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90">
            <a:extLst>
              <a:ext uri="{FF2B5EF4-FFF2-40B4-BE49-F238E27FC236}">
                <a16:creationId xmlns:a16="http://schemas.microsoft.com/office/drawing/2014/main" id="{F6D9986E-2FC4-4377-B163-42766AD82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11">
            <a:extLst>
              <a:ext uri="{FF2B5EF4-FFF2-40B4-BE49-F238E27FC236}">
                <a16:creationId xmlns:a16="http://schemas.microsoft.com/office/drawing/2014/main" id="{50807C25-453D-4A47-A22C-3AE0C4E0E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95" name="Rectangle 94">
            <a:extLst>
              <a:ext uri="{FF2B5EF4-FFF2-40B4-BE49-F238E27FC236}">
                <a16:creationId xmlns:a16="http://schemas.microsoft.com/office/drawing/2014/main" id="{20CC148E-EC32-41C0-BD54-8646C4EC5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6433FFD-09EC-46E2-9232-C575244078FF}"/>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dirty="0"/>
              <a:t>Firm Specific Risk follows</a:t>
            </a:r>
          </a:p>
        </p:txBody>
      </p:sp>
      <p:sp>
        <p:nvSpPr>
          <p:cNvPr id="97" name="Rectangle 96">
            <a:extLst>
              <a:ext uri="{FF2B5EF4-FFF2-40B4-BE49-F238E27FC236}">
                <a16:creationId xmlns:a16="http://schemas.microsoft.com/office/drawing/2014/main" id="{9DEB0131-6275-4D19-835F-75DB7F25B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9C43480C-2B13-407A-B90F-737391F76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6" y="799139"/>
            <a:ext cx="4963395"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exhibit9-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4841" y="1492490"/>
            <a:ext cx="4673849" cy="1168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F3254D52-2722-49A3-B2D0-E344F8123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5" y="3504427"/>
            <a:ext cx="2399348" cy="2544153"/>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5CA36E9-908E-4E2D-A42D-5ABA0096C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5520" y="3504427"/>
            <a:ext cx="2399350"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5"/>
          <p:cNvPicPr>
            <a:picLocks noGrp="1" noChangeAspect="1" noChangeArrowheads="1"/>
          </p:cNvPicPr>
          <p:nvPr>
            <p:ph sz="half" idx="4294967295"/>
          </p:nvPr>
        </p:nvPicPr>
        <p:blipFill>
          <a:blip r:embed="rId3"/>
          <a:stretch>
            <a:fillRect/>
          </a:stretch>
        </p:blipFill>
        <p:spPr bwMode="auto">
          <a:xfrm>
            <a:off x="9137939" y="3952742"/>
            <a:ext cx="2150406" cy="1462276"/>
          </a:xfrm>
          <a:prstGeom prst="rect">
            <a:avLst/>
          </a:prstGeom>
          <a:noFill/>
        </p:spPr>
      </p:pic>
      <p:sp>
        <p:nvSpPr>
          <p:cNvPr id="105" name="Freeform 12">
            <a:extLst>
              <a:ext uri="{FF2B5EF4-FFF2-40B4-BE49-F238E27FC236}">
                <a16:creationId xmlns:a16="http://schemas.microsoft.com/office/drawing/2014/main" id="{1958A85E-F1A3-4184-9E32-4A236CCDB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21514" y="6133610"/>
            <a:ext cx="779767" cy="365125"/>
          </a:xfrm>
        </p:spPr>
        <p:txBody>
          <a:bodyPr vert="horz" lIns="91440" tIns="45720" rIns="91440" bIns="45720" rtlCol="0" anchor="ctr">
            <a:normAutofit/>
          </a:bodyPr>
          <a:lstStyle/>
          <a:p>
            <a:pPr>
              <a:lnSpc>
                <a:spcPct val="90000"/>
              </a:lnSpc>
              <a:spcAft>
                <a:spcPts val="600"/>
              </a:spcAft>
            </a:pPr>
            <a:fld id="{29927BEA-0E01-4643-B2DE-F82012A02F29}" type="slidenum">
              <a:rPr lang="en-US" sz="1900"/>
              <a:pPr>
                <a:lnSpc>
                  <a:spcPct val="90000"/>
                </a:lnSpc>
                <a:spcAft>
                  <a:spcPts val="600"/>
                </a:spcAft>
              </a:pPr>
              <a:t>56</a:t>
            </a:fld>
            <a:endParaRPr lang="en-US" sz="1900"/>
          </a:p>
        </p:txBody>
      </p:sp>
      <p:sp>
        <p:nvSpPr>
          <p:cNvPr id="3" name="Footer Placeholder 2">
            <a:extLst>
              <a:ext uri="{FF2B5EF4-FFF2-40B4-BE49-F238E27FC236}">
                <a16:creationId xmlns:a16="http://schemas.microsoft.com/office/drawing/2014/main" id="{C55A35CE-9AC9-4A56-B4D2-28B6CD952FFE}"/>
              </a:ext>
            </a:extLst>
          </p:cNvPr>
          <p:cNvSpPr>
            <a:spLocks noGrp="1"/>
          </p:cNvSpPr>
          <p:nvPr>
            <p:ph type="ftr" sz="quarter" idx="11"/>
          </p:nvPr>
        </p:nvSpPr>
        <p:spPr>
          <a:xfrm>
            <a:off x="1220916" y="6135808"/>
            <a:ext cx="7619999"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 Foresight Science &amp; Technoogy, 2019. Use freely with attribution, </a:t>
            </a:r>
          </a:p>
        </p:txBody>
      </p:sp>
      <p:pic>
        <p:nvPicPr>
          <p:cNvPr id="90" name="Picture 2" descr="http://upload.wikimedia.org/wikipedia/commons/thumb/7/70/Porter_Value_Chain.png/340px-Porter_Value_Chain.png">
            <a:extLst>
              <a:ext uri="{FF2B5EF4-FFF2-40B4-BE49-F238E27FC236}">
                <a16:creationId xmlns:a16="http://schemas.microsoft.com/office/drawing/2014/main" id="{716108CD-C1A2-4F1B-930C-72CAF26995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77945" y="4011601"/>
            <a:ext cx="2106408" cy="145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54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F9E0-351F-4455-B875-30311AFDD609}"/>
              </a:ext>
            </a:extLst>
          </p:cNvPr>
          <p:cNvSpPr>
            <a:spLocks noGrp="1"/>
          </p:cNvSpPr>
          <p:nvPr>
            <p:ph type="title"/>
          </p:nvPr>
        </p:nvSpPr>
        <p:spPr/>
        <p:txBody>
          <a:bodyPr/>
          <a:lstStyle/>
          <a:p>
            <a:r>
              <a:rPr lang="en-US" dirty="0"/>
              <a:t>Technical Risk reflects the TRL and research team</a:t>
            </a:r>
          </a:p>
        </p:txBody>
      </p:sp>
      <p:sp>
        <p:nvSpPr>
          <p:cNvPr id="7" name="Text Placeholder 6">
            <a:extLst>
              <a:ext uri="{FF2B5EF4-FFF2-40B4-BE49-F238E27FC236}">
                <a16:creationId xmlns:a16="http://schemas.microsoft.com/office/drawing/2014/main" id="{A01495A2-DC7C-4F56-923C-522ED87EAC4A}"/>
              </a:ext>
            </a:extLst>
          </p:cNvPr>
          <p:cNvSpPr>
            <a:spLocks noGrp="1"/>
          </p:cNvSpPr>
          <p:nvPr>
            <p:ph type="body" idx="1"/>
          </p:nvPr>
        </p:nvSpPr>
        <p:spPr/>
        <p:txBody>
          <a:bodyPr/>
          <a:lstStyle/>
          <a:p>
            <a:r>
              <a:rPr lang="en-US" dirty="0"/>
              <a:t>TRL</a:t>
            </a:r>
          </a:p>
        </p:txBody>
      </p:sp>
      <p:pic>
        <p:nvPicPr>
          <p:cNvPr id="6" name="Picture 3" descr="exhibit10-9">
            <a:extLst>
              <a:ext uri="{FF2B5EF4-FFF2-40B4-BE49-F238E27FC236}">
                <a16:creationId xmlns:a16="http://schemas.microsoft.com/office/drawing/2014/main" id="{2FF6A618-97C9-48F4-A4E1-D75B475487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744423" y="2784975"/>
            <a:ext cx="3788038" cy="270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542DEC57-E47D-4E27-ABA0-91F469D8F47B}"/>
              </a:ext>
            </a:extLst>
          </p:cNvPr>
          <p:cNvSpPr>
            <a:spLocks noGrp="1"/>
          </p:cNvSpPr>
          <p:nvPr>
            <p:ph type="body" sz="quarter" idx="3"/>
          </p:nvPr>
        </p:nvSpPr>
        <p:spPr/>
        <p:txBody>
          <a:bodyPr/>
          <a:lstStyle/>
          <a:p>
            <a:r>
              <a:rPr lang="en-US" dirty="0"/>
              <a:t>Research Team</a:t>
            </a:r>
          </a:p>
        </p:txBody>
      </p:sp>
      <p:sp>
        <p:nvSpPr>
          <p:cNvPr id="9" name="Content Placeholder 8">
            <a:extLst>
              <a:ext uri="{FF2B5EF4-FFF2-40B4-BE49-F238E27FC236}">
                <a16:creationId xmlns:a16="http://schemas.microsoft.com/office/drawing/2014/main" id="{A6EAE3A5-A834-453B-9F3E-189D3AE301D6}"/>
              </a:ext>
            </a:extLst>
          </p:cNvPr>
          <p:cNvSpPr>
            <a:spLocks noGrp="1"/>
          </p:cNvSpPr>
          <p:nvPr>
            <p:ph sz="quarter" idx="4"/>
          </p:nvPr>
        </p:nvSpPr>
        <p:spPr/>
        <p:txBody>
          <a:bodyPr/>
          <a:lstStyle/>
          <a:p>
            <a:r>
              <a:rPr lang="en-US" dirty="0"/>
              <a:t>Bibliometric analysis of</a:t>
            </a:r>
          </a:p>
          <a:p>
            <a:pPr lvl="1"/>
            <a:r>
              <a:rPr lang="en-US" dirty="0"/>
              <a:t>Patent citations</a:t>
            </a:r>
          </a:p>
          <a:p>
            <a:pPr lvl="1"/>
            <a:r>
              <a:rPr lang="en-US" dirty="0"/>
              <a:t>Research citations</a:t>
            </a:r>
          </a:p>
          <a:p>
            <a:pPr lvl="1"/>
            <a:r>
              <a:rPr lang="en-US" dirty="0"/>
              <a:t>Funding and other awards</a:t>
            </a:r>
          </a:p>
        </p:txBody>
      </p:sp>
      <p:sp>
        <p:nvSpPr>
          <p:cNvPr id="4" name="Footer Placeholder 3">
            <a:extLst>
              <a:ext uri="{FF2B5EF4-FFF2-40B4-BE49-F238E27FC236}">
                <a16:creationId xmlns:a16="http://schemas.microsoft.com/office/drawing/2014/main" id="{B5787108-A5EE-4E5E-96C2-7BF1D5CF5052}"/>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93FB1475-140A-42F8-901E-02A0C05C6A00}"/>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2742669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05">
            <a:extLst>
              <a:ext uri="{FF2B5EF4-FFF2-40B4-BE49-F238E27FC236}">
                <a16:creationId xmlns:a16="http://schemas.microsoft.com/office/drawing/2014/main" id="{28EE25D8-E4CC-4C6C-88F7-0E9FA7ED26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solidFill>
                  <a:srgbClr val="000000"/>
                </a:solidFill>
              </a:rPr>
              <a:t>(c) Foresight Science &amp; Technology, 2019</a:t>
            </a:r>
          </a:p>
        </p:txBody>
      </p:sp>
      <p:sp>
        <p:nvSpPr>
          <p:cNvPr id="455682" name="Title 1">
            <a:extLst>
              <a:ext uri="{FF2B5EF4-FFF2-40B4-BE49-F238E27FC236}">
                <a16:creationId xmlns:a16="http://schemas.microsoft.com/office/drawing/2014/main" id="{12FD24D4-2DB3-4888-A7F2-A70917DBAE88}"/>
              </a:ext>
            </a:extLst>
          </p:cNvPr>
          <p:cNvSpPr>
            <a:spLocks noGrp="1"/>
          </p:cNvSpPr>
          <p:nvPr>
            <p:ph type="title"/>
          </p:nvPr>
        </p:nvSpPr>
        <p:spPr/>
        <p:txBody>
          <a:bodyPr>
            <a:normAutofit/>
          </a:bodyPr>
          <a:lstStyle/>
          <a:p>
            <a:pPr>
              <a:defRPr/>
            </a:pPr>
            <a:r>
              <a:rPr lang="en-US" dirty="0"/>
              <a:t>Mitigating or Avoiding Risks Raises the Value </a:t>
            </a:r>
          </a:p>
        </p:txBody>
      </p:sp>
      <p:grpSp>
        <p:nvGrpSpPr>
          <p:cNvPr id="32772" name="Group 112">
            <a:extLst>
              <a:ext uri="{FF2B5EF4-FFF2-40B4-BE49-F238E27FC236}">
                <a16:creationId xmlns:a16="http://schemas.microsoft.com/office/drawing/2014/main" id="{6A4D0C70-10C4-4D0A-971E-F5A3C301F8B4}"/>
              </a:ext>
            </a:extLst>
          </p:cNvPr>
          <p:cNvGrpSpPr>
            <a:grpSpLocks/>
          </p:cNvGrpSpPr>
          <p:nvPr/>
        </p:nvGrpSpPr>
        <p:grpSpPr bwMode="auto">
          <a:xfrm>
            <a:off x="2819401" y="1981201"/>
            <a:ext cx="5906815" cy="4081979"/>
            <a:chOff x="1295400" y="1287463"/>
            <a:chExt cx="6732604" cy="4852913"/>
          </a:xfrm>
        </p:grpSpPr>
        <p:sp>
          <p:nvSpPr>
            <p:cNvPr id="32775" name="AutoShape 3">
              <a:extLst>
                <a:ext uri="{FF2B5EF4-FFF2-40B4-BE49-F238E27FC236}">
                  <a16:creationId xmlns:a16="http://schemas.microsoft.com/office/drawing/2014/main" id="{94B757E3-0B7B-4AF2-AB12-9BB099C9F398}"/>
                </a:ext>
              </a:extLst>
            </p:cNvPr>
            <p:cNvSpPr>
              <a:spLocks noChangeAspect="1" noChangeArrowheads="1" noTextEdit="1"/>
            </p:cNvSpPr>
            <p:nvPr/>
          </p:nvSpPr>
          <p:spPr bwMode="auto">
            <a:xfrm>
              <a:off x="1295400" y="1295400"/>
              <a:ext cx="65944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6" name="Rectangle 5">
              <a:extLst>
                <a:ext uri="{FF2B5EF4-FFF2-40B4-BE49-F238E27FC236}">
                  <a16:creationId xmlns:a16="http://schemas.microsoft.com/office/drawing/2014/main" id="{06A22691-2B59-4EB4-9D5F-6738D71507A4}"/>
                </a:ext>
              </a:extLst>
            </p:cNvPr>
            <p:cNvSpPr>
              <a:spLocks noChangeArrowheads="1"/>
            </p:cNvSpPr>
            <p:nvPr/>
          </p:nvSpPr>
          <p:spPr bwMode="auto">
            <a:xfrm>
              <a:off x="4020412" y="1287463"/>
              <a:ext cx="2487935" cy="25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400" b="1">
                  <a:solidFill>
                    <a:srgbClr val="000000"/>
                  </a:solidFill>
                  <a:latin typeface="Geneva"/>
                </a:rPr>
                <a:t>Targets and Means Matrix</a:t>
              </a:r>
              <a:endParaRPr lang="en-US" altLang="en-US"/>
            </a:p>
          </p:txBody>
        </p:sp>
        <p:sp>
          <p:nvSpPr>
            <p:cNvPr id="32777" name="Rectangle 6">
              <a:extLst>
                <a:ext uri="{FF2B5EF4-FFF2-40B4-BE49-F238E27FC236}">
                  <a16:creationId xmlns:a16="http://schemas.microsoft.com/office/drawing/2014/main" id="{1A32ECE0-896B-4FCF-A567-20E1001A80A4}"/>
                </a:ext>
              </a:extLst>
            </p:cNvPr>
            <p:cNvSpPr>
              <a:spLocks noChangeArrowheads="1"/>
            </p:cNvSpPr>
            <p:nvPr/>
          </p:nvSpPr>
          <p:spPr bwMode="auto">
            <a:xfrm>
              <a:off x="3112075" y="1557350"/>
              <a:ext cx="886148" cy="21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200" b="1">
                  <a:solidFill>
                    <a:srgbClr val="000000"/>
                  </a:solidFill>
                  <a:latin typeface="Geneva"/>
                </a:rPr>
                <a:t>Objectives</a:t>
              </a:r>
              <a:endParaRPr lang="en-US" altLang="en-US"/>
            </a:p>
          </p:txBody>
        </p:sp>
        <p:sp>
          <p:nvSpPr>
            <p:cNvPr id="32778" name="Rectangle 7">
              <a:extLst>
                <a:ext uri="{FF2B5EF4-FFF2-40B4-BE49-F238E27FC236}">
                  <a16:creationId xmlns:a16="http://schemas.microsoft.com/office/drawing/2014/main" id="{5605CA94-BE1A-48FD-8C3C-B11976B816F4}"/>
                </a:ext>
              </a:extLst>
            </p:cNvPr>
            <p:cNvSpPr>
              <a:spLocks noChangeArrowheads="1"/>
            </p:cNvSpPr>
            <p:nvPr/>
          </p:nvSpPr>
          <p:spPr bwMode="auto">
            <a:xfrm>
              <a:off x="5643476" y="1557350"/>
              <a:ext cx="966540" cy="21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200" b="1">
                  <a:solidFill>
                    <a:srgbClr val="000000"/>
                  </a:solidFill>
                  <a:latin typeface="Geneva"/>
                </a:rPr>
                <a:t>Action Plan</a:t>
              </a:r>
              <a:endParaRPr lang="en-US" altLang="en-US"/>
            </a:p>
          </p:txBody>
        </p:sp>
        <p:sp>
          <p:nvSpPr>
            <p:cNvPr id="32779" name="Rectangle 8">
              <a:extLst>
                <a:ext uri="{FF2B5EF4-FFF2-40B4-BE49-F238E27FC236}">
                  <a16:creationId xmlns:a16="http://schemas.microsoft.com/office/drawing/2014/main" id="{8569393C-D5C5-4792-BB6A-CCCF13CECCF3}"/>
                </a:ext>
              </a:extLst>
            </p:cNvPr>
            <p:cNvSpPr>
              <a:spLocks noChangeArrowheads="1"/>
            </p:cNvSpPr>
            <p:nvPr/>
          </p:nvSpPr>
          <p:spPr bwMode="auto">
            <a:xfrm rot="-5400000">
              <a:off x="1824415" y="2400002"/>
              <a:ext cx="2028869" cy="17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Objective 1 (Reduce/Increase)</a:t>
              </a:r>
              <a:endParaRPr lang="en-US" altLang="en-US"/>
            </a:p>
          </p:txBody>
        </p:sp>
        <p:sp>
          <p:nvSpPr>
            <p:cNvPr id="32780" name="Rectangle 9">
              <a:extLst>
                <a:ext uri="{FF2B5EF4-FFF2-40B4-BE49-F238E27FC236}">
                  <a16:creationId xmlns:a16="http://schemas.microsoft.com/office/drawing/2014/main" id="{882695BC-0CE1-4875-8BD4-451B365A8EBC}"/>
                </a:ext>
              </a:extLst>
            </p:cNvPr>
            <p:cNvSpPr>
              <a:spLocks noChangeArrowheads="1"/>
            </p:cNvSpPr>
            <p:nvPr/>
          </p:nvSpPr>
          <p:spPr bwMode="auto">
            <a:xfrm rot="-5400000">
              <a:off x="2794400" y="3038860"/>
              <a:ext cx="751153" cy="17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Objective 2</a:t>
              </a:r>
              <a:endParaRPr lang="en-US" altLang="en-US"/>
            </a:p>
          </p:txBody>
        </p:sp>
        <p:sp>
          <p:nvSpPr>
            <p:cNvPr id="32781" name="Rectangle 10">
              <a:extLst>
                <a:ext uri="{FF2B5EF4-FFF2-40B4-BE49-F238E27FC236}">
                  <a16:creationId xmlns:a16="http://schemas.microsoft.com/office/drawing/2014/main" id="{2298032F-3AD9-43D6-9ED8-6982B64ED9D7}"/>
                </a:ext>
              </a:extLst>
            </p:cNvPr>
            <p:cNvSpPr>
              <a:spLocks noChangeArrowheads="1"/>
            </p:cNvSpPr>
            <p:nvPr/>
          </p:nvSpPr>
          <p:spPr bwMode="auto">
            <a:xfrm rot="-5400000">
              <a:off x="3125527" y="3036973"/>
              <a:ext cx="751153" cy="17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Objective 3</a:t>
              </a:r>
              <a:endParaRPr lang="en-US" altLang="en-US"/>
            </a:p>
          </p:txBody>
        </p:sp>
        <p:sp>
          <p:nvSpPr>
            <p:cNvPr id="32782" name="Rectangle 11">
              <a:extLst>
                <a:ext uri="{FF2B5EF4-FFF2-40B4-BE49-F238E27FC236}">
                  <a16:creationId xmlns:a16="http://schemas.microsoft.com/office/drawing/2014/main" id="{6C2AF63C-CB5C-41FB-8D66-7649241AAB72}"/>
                </a:ext>
              </a:extLst>
            </p:cNvPr>
            <p:cNvSpPr>
              <a:spLocks noChangeArrowheads="1"/>
            </p:cNvSpPr>
            <p:nvPr/>
          </p:nvSpPr>
          <p:spPr bwMode="auto">
            <a:xfrm rot="-5400000">
              <a:off x="3456654" y="3036973"/>
              <a:ext cx="751153" cy="17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Objective 4</a:t>
              </a:r>
              <a:endParaRPr lang="en-US" altLang="en-US"/>
            </a:p>
          </p:txBody>
        </p:sp>
        <p:sp>
          <p:nvSpPr>
            <p:cNvPr id="32783" name="Rectangle 12">
              <a:extLst>
                <a:ext uri="{FF2B5EF4-FFF2-40B4-BE49-F238E27FC236}">
                  <a16:creationId xmlns:a16="http://schemas.microsoft.com/office/drawing/2014/main" id="{0FAB5600-51F8-4CEC-9467-52293BE93295}"/>
                </a:ext>
              </a:extLst>
            </p:cNvPr>
            <p:cNvSpPr>
              <a:spLocks noChangeArrowheads="1"/>
            </p:cNvSpPr>
            <p:nvPr/>
          </p:nvSpPr>
          <p:spPr bwMode="auto">
            <a:xfrm rot="-5400000">
              <a:off x="3787781" y="3036973"/>
              <a:ext cx="751153" cy="17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Objective 5</a:t>
              </a:r>
              <a:endParaRPr lang="en-US" altLang="en-US"/>
            </a:p>
          </p:txBody>
        </p:sp>
        <p:sp>
          <p:nvSpPr>
            <p:cNvPr id="32784" name="Rectangle 13">
              <a:extLst>
                <a:ext uri="{FF2B5EF4-FFF2-40B4-BE49-F238E27FC236}">
                  <a16:creationId xmlns:a16="http://schemas.microsoft.com/office/drawing/2014/main" id="{99415437-D577-44C9-BC97-C5A6F6A2D1FB}"/>
                </a:ext>
              </a:extLst>
            </p:cNvPr>
            <p:cNvSpPr>
              <a:spLocks noChangeArrowheads="1"/>
            </p:cNvSpPr>
            <p:nvPr/>
          </p:nvSpPr>
          <p:spPr bwMode="auto">
            <a:xfrm>
              <a:off x="4546958" y="3174783"/>
              <a:ext cx="776249" cy="18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b="1">
                  <a:solidFill>
                    <a:srgbClr val="000000"/>
                  </a:solidFill>
                  <a:latin typeface="Geneva"/>
                </a:rPr>
                <a:t>Resources </a:t>
              </a:r>
              <a:endParaRPr lang="en-US" altLang="en-US"/>
            </a:p>
          </p:txBody>
        </p:sp>
        <p:sp>
          <p:nvSpPr>
            <p:cNvPr id="32785" name="Rectangle 14">
              <a:extLst>
                <a:ext uri="{FF2B5EF4-FFF2-40B4-BE49-F238E27FC236}">
                  <a16:creationId xmlns:a16="http://schemas.microsoft.com/office/drawing/2014/main" id="{223AB010-1B6D-4F09-8C95-BE0766F7F0EF}"/>
                </a:ext>
              </a:extLst>
            </p:cNvPr>
            <p:cNvSpPr>
              <a:spLocks noChangeArrowheads="1"/>
            </p:cNvSpPr>
            <p:nvPr/>
          </p:nvSpPr>
          <p:spPr bwMode="auto">
            <a:xfrm>
              <a:off x="4594004" y="3337092"/>
              <a:ext cx="626065" cy="18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b="1">
                  <a:solidFill>
                    <a:srgbClr val="000000"/>
                  </a:solidFill>
                  <a:latin typeface="Geneva"/>
                </a:rPr>
                <a:t>Required</a:t>
              </a:r>
              <a:endParaRPr lang="en-US" altLang="en-US"/>
            </a:p>
          </p:txBody>
        </p:sp>
        <p:sp>
          <p:nvSpPr>
            <p:cNvPr id="32786" name="Rectangle 15">
              <a:extLst>
                <a:ext uri="{FF2B5EF4-FFF2-40B4-BE49-F238E27FC236}">
                  <a16:creationId xmlns:a16="http://schemas.microsoft.com/office/drawing/2014/main" id="{A5B46983-D329-47E8-B372-5FCCEB8A0C23}"/>
                </a:ext>
              </a:extLst>
            </p:cNvPr>
            <p:cNvSpPr>
              <a:spLocks noChangeArrowheads="1"/>
            </p:cNvSpPr>
            <p:nvPr/>
          </p:nvSpPr>
          <p:spPr bwMode="auto">
            <a:xfrm>
              <a:off x="5444440" y="3337092"/>
              <a:ext cx="407445" cy="18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b="1">
                  <a:solidFill>
                    <a:srgbClr val="000000"/>
                  </a:solidFill>
                  <a:latin typeface="Geneva"/>
                </a:rPr>
                <a:t>Who?</a:t>
              </a:r>
              <a:endParaRPr lang="en-US" altLang="en-US"/>
            </a:p>
          </p:txBody>
        </p:sp>
        <p:sp>
          <p:nvSpPr>
            <p:cNvPr id="32787" name="Rectangle 16">
              <a:extLst>
                <a:ext uri="{FF2B5EF4-FFF2-40B4-BE49-F238E27FC236}">
                  <a16:creationId xmlns:a16="http://schemas.microsoft.com/office/drawing/2014/main" id="{5C5202DB-B5E8-4213-8B97-0831F0F282AC}"/>
                </a:ext>
              </a:extLst>
            </p:cNvPr>
            <p:cNvSpPr>
              <a:spLocks noChangeArrowheads="1"/>
            </p:cNvSpPr>
            <p:nvPr/>
          </p:nvSpPr>
          <p:spPr bwMode="auto">
            <a:xfrm rot="16200000">
              <a:off x="5753678" y="3106899"/>
              <a:ext cx="615558" cy="17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b="1">
                  <a:solidFill>
                    <a:srgbClr val="000000"/>
                  </a:solidFill>
                  <a:latin typeface="Geneva"/>
                </a:rPr>
                <a:t>Measure</a:t>
              </a:r>
              <a:endParaRPr lang="en-US" altLang="en-US"/>
            </a:p>
          </p:txBody>
        </p:sp>
        <p:sp>
          <p:nvSpPr>
            <p:cNvPr id="32788" name="Rectangle 17">
              <a:extLst>
                <a:ext uri="{FF2B5EF4-FFF2-40B4-BE49-F238E27FC236}">
                  <a16:creationId xmlns:a16="http://schemas.microsoft.com/office/drawing/2014/main" id="{DA80FCA7-B9AC-4334-AD94-F2B54AE511C3}"/>
                </a:ext>
              </a:extLst>
            </p:cNvPr>
            <p:cNvSpPr>
              <a:spLocks noChangeArrowheads="1"/>
            </p:cNvSpPr>
            <p:nvPr/>
          </p:nvSpPr>
          <p:spPr bwMode="auto">
            <a:xfrm>
              <a:off x="6376299" y="3355966"/>
              <a:ext cx="1651705" cy="18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J F M A M J J A S O N D </a:t>
              </a:r>
              <a:endParaRPr lang="en-US" altLang="en-US"/>
            </a:p>
          </p:txBody>
        </p:sp>
        <p:sp>
          <p:nvSpPr>
            <p:cNvPr id="32789" name="Rectangle 18">
              <a:extLst>
                <a:ext uri="{FF2B5EF4-FFF2-40B4-BE49-F238E27FC236}">
                  <a16:creationId xmlns:a16="http://schemas.microsoft.com/office/drawing/2014/main" id="{6E03977C-63C4-4F4C-B1B3-99D2946CE10D}"/>
                </a:ext>
              </a:extLst>
            </p:cNvPr>
            <p:cNvSpPr>
              <a:spLocks noChangeArrowheads="1"/>
            </p:cNvSpPr>
            <p:nvPr/>
          </p:nvSpPr>
          <p:spPr bwMode="auto">
            <a:xfrm>
              <a:off x="1657287" y="3597542"/>
              <a:ext cx="432456" cy="18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Task 1</a:t>
              </a:r>
              <a:endParaRPr lang="en-US" altLang="en-US"/>
            </a:p>
          </p:txBody>
        </p:sp>
        <p:sp>
          <p:nvSpPr>
            <p:cNvPr id="32790" name="Rectangle 19">
              <a:extLst>
                <a:ext uri="{FF2B5EF4-FFF2-40B4-BE49-F238E27FC236}">
                  <a16:creationId xmlns:a16="http://schemas.microsoft.com/office/drawing/2014/main" id="{19763510-929E-4C60-A73E-6370D1D52FFE}"/>
                </a:ext>
              </a:extLst>
            </p:cNvPr>
            <p:cNvSpPr>
              <a:spLocks noChangeArrowheads="1"/>
            </p:cNvSpPr>
            <p:nvPr/>
          </p:nvSpPr>
          <p:spPr bwMode="auto">
            <a:xfrm>
              <a:off x="1657287" y="3891964"/>
              <a:ext cx="432456" cy="18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Task 2</a:t>
              </a:r>
              <a:endParaRPr lang="en-US" altLang="en-US"/>
            </a:p>
          </p:txBody>
        </p:sp>
        <p:sp>
          <p:nvSpPr>
            <p:cNvPr id="32791" name="Rectangle 20">
              <a:extLst>
                <a:ext uri="{FF2B5EF4-FFF2-40B4-BE49-F238E27FC236}">
                  <a16:creationId xmlns:a16="http://schemas.microsoft.com/office/drawing/2014/main" id="{35134AA7-31BC-48EF-A47B-1F3145652055}"/>
                </a:ext>
              </a:extLst>
            </p:cNvPr>
            <p:cNvSpPr>
              <a:spLocks noChangeArrowheads="1"/>
            </p:cNvSpPr>
            <p:nvPr/>
          </p:nvSpPr>
          <p:spPr bwMode="auto">
            <a:xfrm>
              <a:off x="1657287" y="4188274"/>
              <a:ext cx="436679" cy="18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Task 3</a:t>
              </a:r>
              <a:endParaRPr lang="en-US" altLang="en-US"/>
            </a:p>
          </p:txBody>
        </p:sp>
        <p:sp>
          <p:nvSpPr>
            <p:cNvPr id="32792" name="Rectangle 21">
              <a:extLst>
                <a:ext uri="{FF2B5EF4-FFF2-40B4-BE49-F238E27FC236}">
                  <a16:creationId xmlns:a16="http://schemas.microsoft.com/office/drawing/2014/main" id="{9833CFBB-08ED-4D2B-9967-F7804D43B687}"/>
                </a:ext>
              </a:extLst>
            </p:cNvPr>
            <p:cNvSpPr>
              <a:spLocks noChangeArrowheads="1"/>
            </p:cNvSpPr>
            <p:nvPr/>
          </p:nvSpPr>
          <p:spPr bwMode="auto">
            <a:xfrm>
              <a:off x="1657287" y="4482695"/>
              <a:ext cx="432456" cy="18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Task 4</a:t>
              </a:r>
              <a:endParaRPr lang="en-US" altLang="en-US"/>
            </a:p>
          </p:txBody>
        </p:sp>
        <p:sp>
          <p:nvSpPr>
            <p:cNvPr id="32793" name="Rectangle 22">
              <a:extLst>
                <a:ext uri="{FF2B5EF4-FFF2-40B4-BE49-F238E27FC236}">
                  <a16:creationId xmlns:a16="http://schemas.microsoft.com/office/drawing/2014/main" id="{3181EA40-638D-4999-97E9-3FE40EA72846}"/>
                </a:ext>
              </a:extLst>
            </p:cNvPr>
            <p:cNvSpPr>
              <a:spLocks noChangeArrowheads="1"/>
            </p:cNvSpPr>
            <p:nvPr/>
          </p:nvSpPr>
          <p:spPr bwMode="auto">
            <a:xfrm>
              <a:off x="1657287" y="4779005"/>
              <a:ext cx="436679" cy="18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000">
                  <a:solidFill>
                    <a:srgbClr val="000000"/>
                  </a:solidFill>
                  <a:latin typeface="Geneva"/>
                </a:rPr>
                <a:t>Task 5</a:t>
              </a:r>
              <a:endParaRPr lang="en-US" altLang="en-US"/>
            </a:p>
          </p:txBody>
        </p:sp>
        <p:sp>
          <p:nvSpPr>
            <p:cNvPr id="32794" name="Rectangle 23">
              <a:extLst>
                <a:ext uri="{FF2B5EF4-FFF2-40B4-BE49-F238E27FC236}">
                  <a16:creationId xmlns:a16="http://schemas.microsoft.com/office/drawing/2014/main" id="{C660D063-9F27-4F86-AB23-B53B7C1342BD}"/>
                </a:ext>
              </a:extLst>
            </p:cNvPr>
            <p:cNvSpPr>
              <a:spLocks noChangeArrowheads="1"/>
            </p:cNvSpPr>
            <p:nvPr/>
          </p:nvSpPr>
          <p:spPr bwMode="auto">
            <a:xfrm>
              <a:off x="3220641" y="5920833"/>
              <a:ext cx="758250" cy="21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200" b="1">
                  <a:solidFill>
                    <a:srgbClr val="000000"/>
                  </a:solidFill>
                  <a:latin typeface="Geneva"/>
                </a:rPr>
                <a:t>Progress</a:t>
              </a:r>
              <a:endParaRPr lang="en-US" altLang="en-US"/>
            </a:p>
          </p:txBody>
        </p:sp>
        <p:sp>
          <p:nvSpPr>
            <p:cNvPr id="32795" name="Line 24">
              <a:extLst>
                <a:ext uri="{FF2B5EF4-FFF2-40B4-BE49-F238E27FC236}">
                  <a16:creationId xmlns:a16="http://schemas.microsoft.com/office/drawing/2014/main" id="{4C22556E-1734-4B47-91D2-0C316C0595FA}"/>
                </a:ext>
              </a:extLst>
            </p:cNvPr>
            <p:cNvSpPr>
              <a:spLocks noChangeShapeType="1"/>
            </p:cNvSpPr>
            <p:nvPr/>
          </p:nvSpPr>
          <p:spPr bwMode="auto">
            <a:xfrm>
              <a:off x="2989263" y="1770063"/>
              <a:ext cx="1588" cy="1735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6" name="Rectangle 25">
              <a:extLst>
                <a:ext uri="{FF2B5EF4-FFF2-40B4-BE49-F238E27FC236}">
                  <a16:creationId xmlns:a16="http://schemas.microsoft.com/office/drawing/2014/main" id="{9CA59C80-94B3-430B-AEB6-F6A01A4663EE}"/>
                </a:ext>
              </a:extLst>
            </p:cNvPr>
            <p:cNvSpPr>
              <a:spLocks noChangeArrowheads="1"/>
            </p:cNvSpPr>
            <p:nvPr/>
          </p:nvSpPr>
          <p:spPr bwMode="auto">
            <a:xfrm>
              <a:off x="2989263" y="1770063"/>
              <a:ext cx="11113" cy="173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797" name="Line 26">
              <a:extLst>
                <a:ext uri="{FF2B5EF4-FFF2-40B4-BE49-F238E27FC236}">
                  <a16:creationId xmlns:a16="http://schemas.microsoft.com/office/drawing/2014/main" id="{5297C30F-B8A2-44B2-8DC6-9994A23400BA}"/>
                </a:ext>
              </a:extLst>
            </p:cNvPr>
            <p:cNvSpPr>
              <a:spLocks noChangeShapeType="1"/>
            </p:cNvSpPr>
            <p:nvPr/>
          </p:nvSpPr>
          <p:spPr bwMode="auto">
            <a:xfrm>
              <a:off x="3319463" y="1770063"/>
              <a:ext cx="1588" cy="1735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Rectangle 27">
              <a:extLst>
                <a:ext uri="{FF2B5EF4-FFF2-40B4-BE49-F238E27FC236}">
                  <a16:creationId xmlns:a16="http://schemas.microsoft.com/office/drawing/2014/main" id="{5E10C687-07DC-4822-AC0E-E369D9D78C7E}"/>
                </a:ext>
              </a:extLst>
            </p:cNvPr>
            <p:cNvSpPr>
              <a:spLocks noChangeArrowheads="1"/>
            </p:cNvSpPr>
            <p:nvPr/>
          </p:nvSpPr>
          <p:spPr bwMode="auto">
            <a:xfrm>
              <a:off x="3319463" y="1770063"/>
              <a:ext cx="12700" cy="173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799" name="Line 28">
              <a:extLst>
                <a:ext uri="{FF2B5EF4-FFF2-40B4-BE49-F238E27FC236}">
                  <a16:creationId xmlns:a16="http://schemas.microsoft.com/office/drawing/2014/main" id="{3C419EDB-BAAB-41EE-9CF5-2F3AF2CF5CC0}"/>
                </a:ext>
              </a:extLst>
            </p:cNvPr>
            <p:cNvSpPr>
              <a:spLocks noChangeShapeType="1"/>
            </p:cNvSpPr>
            <p:nvPr/>
          </p:nvSpPr>
          <p:spPr bwMode="auto">
            <a:xfrm>
              <a:off x="3649663" y="1770063"/>
              <a:ext cx="1588" cy="1735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Rectangle 29">
              <a:extLst>
                <a:ext uri="{FF2B5EF4-FFF2-40B4-BE49-F238E27FC236}">
                  <a16:creationId xmlns:a16="http://schemas.microsoft.com/office/drawing/2014/main" id="{9400E9D8-F8DA-4AF2-8FE2-B5288A2E0F08}"/>
                </a:ext>
              </a:extLst>
            </p:cNvPr>
            <p:cNvSpPr>
              <a:spLocks noChangeArrowheads="1"/>
            </p:cNvSpPr>
            <p:nvPr/>
          </p:nvSpPr>
          <p:spPr bwMode="auto">
            <a:xfrm>
              <a:off x="3649663" y="1770063"/>
              <a:ext cx="12700" cy="173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01" name="Line 30">
              <a:extLst>
                <a:ext uri="{FF2B5EF4-FFF2-40B4-BE49-F238E27FC236}">
                  <a16:creationId xmlns:a16="http://schemas.microsoft.com/office/drawing/2014/main" id="{3687F0A8-F5EF-49CB-AB8F-B59B479A967B}"/>
                </a:ext>
              </a:extLst>
            </p:cNvPr>
            <p:cNvSpPr>
              <a:spLocks noChangeShapeType="1"/>
            </p:cNvSpPr>
            <p:nvPr/>
          </p:nvSpPr>
          <p:spPr bwMode="auto">
            <a:xfrm>
              <a:off x="3981450" y="1770063"/>
              <a:ext cx="1588" cy="1735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2" name="Rectangle 31">
              <a:extLst>
                <a:ext uri="{FF2B5EF4-FFF2-40B4-BE49-F238E27FC236}">
                  <a16:creationId xmlns:a16="http://schemas.microsoft.com/office/drawing/2014/main" id="{82BB6E40-758A-47B7-BFAA-730A3423E2B9}"/>
                </a:ext>
              </a:extLst>
            </p:cNvPr>
            <p:cNvSpPr>
              <a:spLocks noChangeArrowheads="1"/>
            </p:cNvSpPr>
            <p:nvPr/>
          </p:nvSpPr>
          <p:spPr bwMode="auto">
            <a:xfrm>
              <a:off x="3981450" y="1770063"/>
              <a:ext cx="11113" cy="173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03" name="Line 32">
              <a:extLst>
                <a:ext uri="{FF2B5EF4-FFF2-40B4-BE49-F238E27FC236}">
                  <a16:creationId xmlns:a16="http://schemas.microsoft.com/office/drawing/2014/main" id="{9F1A72F2-42F5-4962-B7AD-562DA40A37C0}"/>
                </a:ext>
              </a:extLst>
            </p:cNvPr>
            <p:cNvSpPr>
              <a:spLocks noChangeShapeType="1"/>
            </p:cNvSpPr>
            <p:nvPr/>
          </p:nvSpPr>
          <p:spPr bwMode="auto">
            <a:xfrm>
              <a:off x="5413375" y="1770063"/>
              <a:ext cx="1588" cy="1735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Rectangle 33">
              <a:extLst>
                <a:ext uri="{FF2B5EF4-FFF2-40B4-BE49-F238E27FC236}">
                  <a16:creationId xmlns:a16="http://schemas.microsoft.com/office/drawing/2014/main" id="{D1591EB6-8720-48FD-A601-789F65739CFA}"/>
                </a:ext>
              </a:extLst>
            </p:cNvPr>
            <p:cNvSpPr>
              <a:spLocks noChangeArrowheads="1"/>
            </p:cNvSpPr>
            <p:nvPr/>
          </p:nvSpPr>
          <p:spPr bwMode="auto">
            <a:xfrm>
              <a:off x="5413375" y="1770063"/>
              <a:ext cx="12700" cy="173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05" name="Line 34">
              <a:extLst>
                <a:ext uri="{FF2B5EF4-FFF2-40B4-BE49-F238E27FC236}">
                  <a16:creationId xmlns:a16="http://schemas.microsoft.com/office/drawing/2014/main" id="{29C55EFA-361A-4E4F-AAB7-A3D885163509}"/>
                </a:ext>
              </a:extLst>
            </p:cNvPr>
            <p:cNvSpPr>
              <a:spLocks noChangeShapeType="1"/>
            </p:cNvSpPr>
            <p:nvPr/>
          </p:nvSpPr>
          <p:spPr bwMode="auto">
            <a:xfrm>
              <a:off x="5815013" y="1770063"/>
              <a:ext cx="1588" cy="1735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6" name="Rectangle 35">
              <a:extLst>
                <a:ext uri="{FF2B5EF4-FFF2-40B4-BE49-F238E27FC236}">
                  <a16:creationId xmlns:a16="http://schemas.microsoft.com/office/drawing/2014/main" id="{1AD09F2C-343A-4C1A-A1CB-DE83EE773DBB}"/>
                </a:ext>
              </a:extLst>
            </p:cNvPr>
            <p:cNvSpPr>
              <a:spLocks noChangeArrowheads="1"/>
            </p:cNvSpPr>
            <p:nvPr/>
          </p:nvSpPr>
          <p:spPr bwMode="auto">
            <a:xfrm>
              <a:off x="5815013" y="1770063"/>
              <a:ext cx="11113" cy="173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07" name="Line 36">
              <a:extLst>
                <a:ext uri="{FF2B5EF4-FFF2-40B4-BE49-F238E27FC236}">
                  <a16:creationId xmlns:a16="http://schemas.microsoft.com/office/drawing/2014/main" id="{98289DA1-D2D8-4327-AD20-005D777EFBB1}"/>
                </a:ext>
              </a:extLst>
            </p:cNvPr>
            <p:cNvSpPr>
              <a:spLocks noChangeShapeType="1"/>
            </p:cNvSpPr>
            <p:nvPr/>
          </p:nvSpPr>
          <p:spPr bwMode="auto">
            <a:xfrm>
              <a:off x="6284913" y="1770063"/>
              <a:ext cx="1588" cy="1735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8" name="Rectangle 37">
              <a:extLst>
                <a:ext uri="{FF2B5EF4-FFF2-40B4-BE49-F238E27FC236}">
                  <a16:creationId xmlns:a16="http://schemas.microsoft.com/office/drawing/2014/main" id="{36D8A36A-3161-4704-981E-5B658CFF079E}"/>
                </a:ext>
              </a:extLst>
            </p:cNvPr>
            <p:cNvSpPr>
              <a:spLocks noChangeArrowheads="1"/>
            </p:cNvSpPr>
            <p:nvPr/>
          </p:nvSpPr>
          <p:spPr bwMode="auto">
            <a:xfrm>
              <a:off x="6284913" y="1770063"/>
              <a:ext cx="12700" cy="173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09" name="Line 38">
              <a:extLst>
                <a:ext uri="{FF2B5EF4-FFF2-40B4-BE49-F238E27FC236}">
                  <a16:creationId xmlns:a16="http://schemas.microsoft.com/office/drawing/2014/main" id="{C3D25C94-FF3E-4F11-B033-68EE573A0592}"/>
                </a:ext>
              </a:extLst>
            </p:cNvPr>
            <p:cNvSpPr>
              <a:spLocks noChangeShapeType="1"/>
            </p:cNvSpPr>
            <p:nvPr/>
          </p:nvSpPr>
          <p:spPr bwMode="auto">
            <a:xfrm>
              <a:off x="1638300" y="3806825"/>
              <a:ext cx="10128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0" name="Rectangle 39">
              <a:extLst>
                <a:ext uri="{FF2B5EF4-FFF2-40B4-BE49-F238E27FC236}">
                  <a16:creationId xmlns:a16="http://schemas.microsoft.com/office/drawing/2014/main" id="{AAA33A56-E2FD-43B1-B2EC-E3A303123621}"/>
                </a:ext>
              </a:extLst>
            </p:cNvPr>
            <p:cNvSpPr>
              <a:spLocks noChangeArrowheads="1"/>
            </p:cNvSpPr>
            <p:nvPr/>
          </p:nvSpPr>
          <p:spPr bwMode="auto">
            <a:xfrm>
              <a:off x="1638300" y="3806825"/>
              <a:ext cx="10128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11" name="Line 40">
              <a:extLst>
                <a:ext uri="{FF2B5EF4-FFF2-40B4-BE49-F238E27FC236}">
                  <a16:creationId xmlns:a16="http://schemas.microsoft.com/office/drawing/2014/main" id="{E9C1E58F-4085-4188-80F5-1B42CB8C49A1}"/>
                </a:ext>
              </a:extLst>
            </p:cNvPr>
            <p:cNvSpPr>
              <a:spLocks noChangeShapeType="1"/>
            </p:cNvSpPr>
            <p:nvPr/>
          </p:nvSpPr>
          <p:spPr bwMode="auto">
            <a:xfrm>
              <a:off x="2676525" y="3806825"/>
              <a:ext cx="16287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Rectangle 41">
              <a:extLst>
                <a:ext uri="{FF2B5EF4-FFF2-40B4-BE49-F238E27FC236}">
                  <a16:creationId xmlns:a16="http://schemas.microsoft.com/office/drawing/2014/main" id="{8BEC634A-F8DE-4C5A-9CD9-B5495E953009}"/>
                </a:ext>
              </a:extLst>
            </p:cNvPr>
            <p:cNvSpPr>
              <a:spLocks noChangeArrowheads="1"/>
            </p:cNvSpPr>
            <p:nvPr/>
          </p:nvSpPr>
          <p:spPr bwMode="auto">
            <a:xfrm>
              <a:off x="2676525" y="3806825"/>
              <a:ext cx="16287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13" name="Line 42">
              <a:extLst>
                <a:ext uri="{FF2B5EF4-FFF2-40B4-BE49-F238E27FC236}">
                  <a16:creationId xmlns:a16="http://schemas.microsoft.com/office/drawing/2014/main" id="{6F07A095-BD12-429F-8518-8E6BA67E958A}"/>
                </a:ext>
              </a:extLst>
            </p:cNvPr>
            <p:cNvSpPr>
              <a:spLocks noChangeShapeType="1"/>
            </p:cNvSpPr>
            <p:nvPr/>
          </p:nvSpPr>
          <p:spPr bwMode="auto">
            <a:xfrm>
              <a:off x="1638300" y="4102100"/>
              <a:ext cx="10128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4" name="Rectangle 43">
              <a:extLst>
                <a:ext uri="{FF2B5EF4-FFF2-40B4-BE49-F238E27FC236}">
                  <a16:creationId xmlns:a16="http://schemas.microsoft.com/office/drawing/2014/main" id="{604A0F3E-7B90-424F-9B23-173D3E1260C4}"/>
                </a:ext>
              </a:extLst>
            </p:cNvPr>
            <p:cNvSpPr>
              <a:spLocks noChangeArrowheads="1"/>
            </p:cNvSpPr>
            <p:nvPr/>
          </p:nvSpPr>
          <p:spPr bwMode="auto">
            <a:xfrm>
              <a:off x="1638300" y="4102100"/>
              <a:ext cx="10128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15" name="Line 44">
              <a:extLst>
                <a:ext uri="{FF2B5EF4-FFF2-40B4-BE49-F238E27FC236}">
                  <a16:creationId xmlns:a16="http://schemas.microsoft.com/office/drawing/2014/main" id="{73C97A33-D6FD-4413-B1DB-EF3AF5CF953A}"/>
                </a:ext>
              </a:extLst>
            </p:cNvPr>
            <p:cNvSpPr>
              <a:spLocks noChangeShapeType="1"/>
            </p:cNvSpPr>
            <p:nvPr/>
          </p:nvSpPr>
          <p:spPr bwMode="auto">
            <a:xfrm>
              <a:off x="2676525" y="4102100"/>
              <a:ext cx="16287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6" name="Rectangle 45">
              <a:extLst>
                <a:ext uri="{FF2B5EF4-FFF2-40B4-BE49-F238E27FC236}">
                  <a16:creationId xmlns:a16="http://schemas.microsoft.com/office/drawing/2014/main" id="{1F9E6384-3142-47FF-A40F-95666860A5E8}"/>
                </a:ext>
              </a:extLst>
            </p:cNvPr>
            <p:cNvSpPr>
              <a:spLocks noChangeArrowheads="1"/>
            </p:cNvSpPr>
            <p:nvPr/>
          </p:nvSpPr>
          <p:spPr bwMode="auto">
            <a:xfrm>
              <a:off x="2676525" y="4102100"/>
              <a:ext cx="16287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17" name="Line 46">
              <a:extLst>
                <a:ext uri="{FF2B5EF4-FFF2-40B4-BE49-F238E27FC236}">
                  <a16:creationId xmlns:a16="http://schemas.microsoft.com/office/drawing/2014/main" id="{90F958DE-59DF-49E0-BBCC-259386EF5AA6}"/>
                </a:ext>
              </a:extLst>
            </p:cNvPr>
            <p:cNvSpPr>
              <a:spLocks noChangeShapeType="1"/>
            </p:cNvSpPr>
            <p:nvPr/>
          </p:nvSpPr>
          <p:spPr bwMode="auto">
            <a:xfrm>
              <a:off x="1638300" y="4397375"/>
              <a:ext cx="10128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8" name="Rectangle 47">
              <a:extLst>
                <a:ext uri="{FF2B5EF4-FFF2-40B4-BE49-F238E27FC236}">
                  <a16:creationId xmlns:a16="http://schemas.microsoft.com/office/drawing/2014/main" id="{63A796F7-86E0-47AF-A0F4-93513D947889}"/>
                </a:ext>
              </a:extLst>
            </p:cNvPr>
            <p:cNvSpPr>
              <a:spLocks noChangeArrowheads="1"/>
            </p:cNvSpPr>
            <p:nvPr/>
          </p:nvSpPr>
          <p:spPr bwMode="auto">
            <a:xfrm>
              <a:off x="1638300" y="4397375"/>
              <a:ext cx="10128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19" name="Line 48">
              <a:extLst>
                <a:ext uri="{FF2B5EF4-FFF2-40B4-BE49-F238E27FC236}">
                  <a16:creationId xmlns:a16="http://schemas.microsoft.com/office/drawing/2014/main" id="{E7AEEEBB-4F42-4DE6-834E-67D67E6B24B0}"/>
                </a:ext>
              </a:extLst>
            </p:cNvPr>
            <p:cNvSpPr>
              <a:spLocks noChangeShapeType="1"/>
            </p:cNvSpPr>
            <p:nvPr/>
          </p:nvSpPr>
          <p:spPr bwMode="auto">
            <a:xfrm>
              <a:off x="2676525" y="4397375"/>
              <a:ext cx="16287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0" name="Rectangle 49">
              <a:extLst>
                <a:ext uri="{FF2B5EF4-FFF2-40B4-BE49-F238E27FC236}">
                  <a16:creationId xmlns:a16="http://schemas.microsoft.com/office/drawing/2014/main" id="{46EEB6EA-17D2-4DA6-9899-3486B5B35426}"/>
                </a:ext>
              </a:extLst>
            </p:cNvPr>
            <p:cNvSpPr>
              <a:spLocks noChangeArrowheads="1"/>
            </p:cNvSpPr>
            <p:nvPr/>
          </p:nvSpPr>
          <p:spPr bwMode="auto">
            <a:xfrm>
              <a:off x="2676525" y="4397375"/>
              <a:ext cx="16287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21" name="Line 50">
              <a:extLst>
                <a:ext uri="{FF2B5EF4-FFF2-40B4-BE49-F238E27FC236}">
                  <a16:creationId xmlns:a16="http://schemas.microsoft.com/office/drawing/2014/main" id="{2F244E40-4197-4EA8-B523-CE7F951C538B}"/>
                </a:ext>
              </a:extLst>
            </p:cNvPr>
            <p:cNvSpPr>
              <a:spLocks noChangeShapeType="1"/>
            </p:cNvSpPr>
            <p:nvPr/>
          </p:nvSpPr>
          <p:spPr bwMode="auto">
            <a:xfrm>
              <a:off x="1638300" y="4694238"/>
              <a:ext cx="10128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2" name="Rectangle 51">
              <a:extLst>
                <a:ext uri="{FF2B5EF4-FFF2-40B4-BE49-F238E27FC236}">
                  <a16:creationId xmlns:a16="http://schemas.microsoft.com/office/drawing/2014/main" id="{29BCC470-F20A-4F9D-9ABC-3DBDFEB44EE2}"/>
                </a:ext>
              </a:extLst>
            </p:cNvPr>
            <p:cNvSpPr>
              <a:spLocks noChangeArrowheads="1"/>
            </p:cNvSpPr>
            <p:nvPr/>
          </p:nvSpPr>
          <p:spPr bwMode="auto">
            <a:xfrm>
              <a:off x="1638300" y="4694238"/>
              <a:ext cx="10128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23" name="Line 52">
              <a:extLst>
                <a:ext uri="{FF2B5EF4-FFF2-40B4-BE49-F238E27FC236}">
                  <a16:creationId xmlns:a16="http://schemas.microsoft.com/office/drawing/2014/main" id="{83218850-5B12-4848-9E79-062023AC6700}"/>
                </a:ext>
              </a:extLst>
            </p:cNvPr>
            <p:cNvSpPr>
              <a:spLocks noChangeShapeType="1"/>
            </p:cNvSpPr>
            <p:nvPr/>
          </p:nvSpPr>
          <p:spPr bwMode="auto">
            <a:xfrm>
              <a:off x="2676525" y="4694238"/>
              <a:ext cx="16287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4" name="Rectangle 53">
              <a:extLst>
                <a:ext uri="{FF2B5EF4-FFF2-40B4-BE49-F238E27FC236}">
                  <a16:creationId xmlns:a16="http://schemas.microsoft.com/office/drawing/2014/main" id="{11EC3586-1F58-4422-B77E-D6493E01B7FC}"/>
                </a:ext>
              </a:extLst>
            </p:cNvPr>
            <p:cNvSpPr>
              <a:spLocks noChangeArrowheads="1"/>
            </p:cNvSpPr>
            <p:nvPr/>
          </p:nvSpPr>
          <p:spPr bwMode="auto">
            <a:xfrm>
              <a:off x="2676525" y="4694238"/>
              <a:ext cx="16287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25" name="Line 54">
              <a:extLst>
                <a:ext uri="{FF2B5EF4-FFF2-40B4-BE49-F238E27FC236}">
                  <a16:creationId xmlns:a16="http://schemas.microsoft.com/office/drawing/2014/main" id="{E0C72371-CA4F-4692-A6DC-BB4C93553B6F}"/>
                </a:ext>
              </a:extLst>
            </p:cNvPr>
            <p:cNvSpPr>
              <a:spLocks noChangeShapeType="1"/>
            </p:cNvSpPr>
            <p:nvPr/>
          </p:nvSpPr>
          <p:spPr bwMode="auto">
            <a:xfrm>
              <a:off x="2989263"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6" name="Rectangle 55">
              <a:extLst>
                <a:ext uri="{FF2B5EF4-FFF2-40B4-BE49-F238E27FC236}">
                  <a16:creationId xmlns:a16="http://schemas.microsoft.com/office/drawing/2014/main" id="{0A6B8D5A-9B38-4498-BC74-698EAFD1134A}"/>
                </a:ext>
              </a:extLst>
            </p:cNvPr>
            <p:cNvSpPr>
              <a:spLocks noChangeArrowheads="1"/>
            </p:cNvSpPr>
            <p:nvPr/>
          </p:nvSpPr>
          <p:spPr bwMode="auto">
            <a:xfrm>
              <a:off x="2989263" y="3529013"/>
              <a:ext cx="11113"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27" name="Line 56">
              <a:extLst>
                <a:ext uri="{FF2B5EF4-FFF2-40B4-BE49-F238E27FC236}">
                  <a16:creationId xmlns:a16="http://schemas.microsoft.com/office/drawing/2014/main" id="{885D0BAB-E9A2-4A27-9745-782F2D8945B3}"/>
                </a:ext>
              </a:extLst>
            </p:cNvPr>
            <p:cNvSpPr>
              <a:spLocks noChangeShapeType="1"/>
            </p:cNvSpPr>
            <p:nvPr/>
          </p:nvSpPr>
          <p:spPr bwMode="auto">
            <a:xfrm>
              <a:off x="3319463"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8" name="Rectangle 57">
              <a:extLst>
                <a:ext uri="{FF2B5EF4-FFF2-40B4-BE49-F238E27FC236}">
                  <a16:creationId xmlns:a16="http://schemas.microsoft.com/office/drawing/2014/main" id="{0F048C73-FC74-4208-9035-9387FC920B39}"/>
                </a:ext>
              </a:extLst>
            </p:cNvPr>
            <p:cNvSpPr>
              <a:spLocks noChangeArrowheads="1"/>
            </p:cNvSpPr>
            <p:nvPr/>
          </p:nvSpPr>
          <p:spPr bwMode="auto">
            <a:xfrm>
              <a:off x="3319463" y="3529013"/>
              <a:ext cx="12700"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29" name="Line 58">
              <a:extLst>
                <a:ext uri="{FF2B5EF4-FFF2-40B4-BE49-F238E27FC236}">
                  <a16:creationId xmlns:a16="http://schemas.microsoft.com/office/drawing/2014/main" id="{F2AC8A35-B387-444F-A925-CA9347BB7654}"/>
                </a:ext>
              </a:extLst>
            </p:cNvPr>
            <p:cNvSpPr>
              <a:spLocks noChangeShapeType="1"/>
            </p:cNvSpPr>
            <p:nvPr/>
          </p:nvSpPr>
          <p:spPr bwMode="auto">
            <a:xfrm>
              <a:off x="3649663"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0" name="Rectangle 59">
              <a:extLst>
                <a:ext uri="{FF2B5EF4-FFF2-40B4-BE49-F238E27FC236}">
                  <a16:creationId xmlns:a16="http://schemas.microsoft.com/office/drawing/2014/main" id="{38D3FAD1-258E-487C-82E8-03CCD8D8087D}"/>
                </a:ext>
              </a:extLst>
            </p:cNvPr>
            <p:cNvSpPr>
              <a:spLocks noChangeArrowheads="1"/>
            </p:cNvSpPr>
            <p:nvPr/>
          </p:nvSpPr>
          <p:spPr bwMode="auto">
            <a:xfrm>
              <a:off x="3649663" y="3529013"/>
              <a:ext cx="12700"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31" name="Line 60">
              <a:extLst>
                <a:ext uri="{FF2B5EF4-FFF2-40B4-BE49-F238E27FC236}">
                  <a16:creationId xmlns:a16="http://schemas.microsoft.com/office/drawing/2014/main" id="{907CA839-311C-42A3-B2D7-0447C262F523}"/>
                </a:ext>
              </a:extLst>
            </p:cNvPr>
            <p:cNvSpPr>
              <a:spLocks noChangeShapeType="1"/>
            </p:cNvSpPr>
            <p:nvPr/>
          </p:nvSpPr>
          <p:spPr bwMode="auto">
            <a:xfrm>
              <a:off x="3981450"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2" name="Rectangle 61">
              <a:extLst>
                <a:ext uri="{FF2B5EF4-FFF2-40B4-BE49-F238E27FC236}">
                  <a16:creationId xmlns:a16="http://schemas.microsoft.com/office/drawing/2014/main" id="{4AA512C2-A13F-4389-BC54-6B19D9E45BFB}"/>
                </a:ext>
              </a:extLst>
            </p:cNvPr>
            <p:cNvSpPr>
              <a:spLocks noChangeArrowheads="1"/>
            </p:cNvSpPr>
            <p:nvPr/>
          </p:nvSpPr>
          <p:spPr bwMode="auto">
            <a:xfrm>
              <a:off x="3981450" y="3529013"/>
              <a:ext cx="11113"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33" name="Rectangle 62">
              <a:extLst>
                <a:ext uri="{FF2B5EF4-FFF2-40B4-BE49-F238E27FC236}">
                  <a16:creationId xmlns:a16="http://schemas.microsoft.com/office/drawing/2014/main" id="{022232B5-9011-4572-969C-E07FB3DA1858}"/>
                </a:ext>
              </a:extLst>
            </p:cNvPr>
            <p:cNvSpPr>
              <a:spLocks noChangeArrowheads="1"/>
            </p:cNvSpPr>
            <p:nvPr/>
          </p:nvSpPr>
          <p:spPr bwMode="auto">
            <a:xfrm>
              <a:off x="2651125" y="1498600"/>
              <a:ext cx="25400" cy="4635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34" name="Rectangle 63">
              <a:extLst>
                <a:ext uri="{FF2B5EF4-FFF2-40B4-BE49-F238E27FC236}">
                  <a16:creationId xmlns:a16="http://schemas.microsoft.com/office/drawing/2014/main" id="{F83772EE-E75D-4295-91DD-DA237773D5A0}"/>
                </a:ext>
              </a:extLst>
            </p:cNvPr>
            <p:cNvSpPr>
              <a:spLocks noChangeArrowheads="1"/>
            </p:cNvSpPr>
            <p:nvPr/>
          </p:nvSpPr>
          <p:spPr bwMode="auto">
            <a:xfrm>
              <a:off x="4305300" y="1522413"/>
              <a:ext cx="23813" cy="4611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35" name="Rectangle 64">
              <a:extLst>
                <a:ext uri="{FF2B5EF4-FFF2-40B4-BE49-F238E27FC236}">
                  <a16:creationId xmlns:a16="http://schemas.microsoft.com/office/drawing/2014/main" id="{732CC0F8-D480-4F20-B4E6-D25C0B7B5FB2}"/>
                </a:ext>
              </a:extLst>
            </p:cNvPr>
            <p:cNvSpPr>
              <a:spLocks noChangeArrowheads="1"/>
            </p:cNvSpPr>
            <p:nvPr/>
          </p:nvSpPr>
          <p:spPr bwMode="auto">
            <a:xfrm>
              <a:off x="7872413" y="1522413"/>
              <a:ext cx="23813" cy="3484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36" name="Line 65">
              <a:extLst>
                <a:ext uri="{FF2B5EF4-FFF2-40B4-BE49-F238E27FC236}">
                  <a16:creationId xmlns:a16="http://schemas.microsoft.com/office/drawing/2014/main" id="{89B1EBD1-A08F-48B8-B5D2-814879D9558D}"/>
                </a:ext>
              </a:extLst>
            </p:cNvPr>
            <p:cNvSpPr>
              <a:spLocks noChangeShapeType="1"/>
            </p:cNvSpPr>
            <p:nvPr/>
          </p:nvSpPr>
          <p:spPr bwMode="auto">
            <a:xfrm>
              <a:off x="2989263" y="5006975"/>
              <a:ext cx="1588" cy="612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7" name="Rectangle 66">
              <a:extLst>
                <a:ext uri="{FF2B5EF4-FFF2-40B4-BE49-F238E27FC236}">
                  <a16:creationId xmlns:a16="http://schemas.microsoft.com/office/drawing/2014/main" id="{BC42B2FC-7377-4E38-8225-73D5BBBB51BC}"/>
                </a:ext>
              </a:extLst>
            </p:cNvPr>
            <p:cNvSpPr>
              <a:spLocks noChangeArrowheads="1"/>
            </p:cNvSpPr>
            <p:nvPr/>
          </p:nvSpPr>
          <p:spPr bwMode="auto">
            <a:xfrm>
              <a:off x="2989263" y="5006975"/>
              <a:ext cx="11113" cy="612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38" name="Line 67">
              <a:extLst>
                <a:ext uri="{FF2B5EF4-FFF2-40B4-BE49-F238E27FC236}">
                  <a16:creationId xmlns:a16="http://schemas.microsoft.com/office/drawing/2014/main" id="{03871970-59A9-4389-9B8B-D31CFE31AE0E}"/>
                </a:ext>
              </a:extLst>
            </p:cNvPr>
            <p:cNvSpPr>
              <a:spLocks noChangeShapeType="1"/>
            </p:cNvSpPr>
            <p:nvPr/>
          </p:nvSpPr>
          <p:spPr bwMode="auto">
            <a:xfrm>
              <a:off x="3319463" y="5006975"/>
              <a:ext cx="1588" cy="612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9" name="Rectangle 68">
              <a:extLst>
                <a:ext uri="{FF2B5EF4-FFF2-40B4-BE49-F238E27FC236}">
                  <a16:creationId xmlns:a16="http://schemas.microsoft.com/office/drawing/2014/main" id="{DFA1125C-4281-4F16-83CE-2C19AB028D4D}"/>
                </a:ext>
              </a:extLst>
            </p:cNvPr>
            <p:cNvSpPr>
              <a:spLocks noChangeArrowheads="1"/>
            </p:cNvSpPr>
            <p:nvPr/>
          </p:nvSpPr>
          <p:spPr bwMode="auto">
            <a:xfrm>
              <a:off x="3319463" y="5006975"/>
              <a:ext cx="12700" cy="612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40" name="Line 69">
              <a:extLst>
                <a:ext uri="{FF2B5EF4-FFF2-40B4-BE49-F238E27FC236}">
                  <a16:creationId xmlns:a16="http://schemas.microsoft.com/office/drawing/2014/main" id="{17C8CCB1-7C40-4824-AC83-9972B5D3D985}"/>
                </a:ext>
              </a:extLst>
            </p:cNvPr>
            <p:cNvSpPr>
              <a:spLocks noChangeShapeType="1"/>
            </p:cNvSpPr>
            <p:nvPr/>
          </p:nvSpPr>
          <p:spPr bwMode="auto">
            <a:xfrm>
              <a:off x="3649663" y="5006975"/>
              <a:ext cx="1588" cy="612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1" name="Rectangle 70">
              <a:extLst>
                <a:ext uri="{FF2B5EF4-FFF2-40B4-BE49-F238E27FC236}">
                  <a16:creationId xmlns:a16="http://schemas.microsoft.com/office/drawing/2014/main" id="{802E9DD9-1273-4A74-ADD7-E6CF9EFFDCBB}"/>
                </a:ext>
              </a:extLst>
            </p:cNvPr>
            <p:cNvSpPr>
              <a:spLocks noChangeArrowheads="1"/>
            </p:cNvSpPr>
            <p:nvPr/>
          </p:nvSpPr>
          <p:spPr bwMode="auto">
            <a:xfrm>
              <a:off x="3649663" y="5006975"/>
              <a:ext cx="12700" cy="612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42" name="Line 71">
              <a:extLst>
                <a:ext uri="{FF2B5EF4-FFF2-40B4-BE49-F238E27FC236}">
                  <a16:creationId xmlns:a16="http://schemas.microsoft.com/office/drawing/2014/main" id="{ED61B6D1-059D-4853-80EF-A4DB89AD483D}"/>
                </a:ext>
              </a:extLst>
            </p:cNvPr>
            <p:cNvSpPr>
              <a:spLocks noChangeShapeType="1"/>
            </p:cNvSpPr>
            <p:nvPr/>
          </p:nvSpPr>
          <p:spPr bwMode="auto">
            <a:xfrm>
              <a:off x="3981450" y="5006975"/>
              <a:ext cx="1588" cy="612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3" name="Rectangle 72">
              <a:extLst>
                <a:ext uri="{FF2B5EF4-FFF2-40B4-BE49-F238E27FC236}">
                  <a16:creationId xmlns:a16="http://schemas.microsoft.com/office/drawing/2014/main" id="{DFB538EF-DDE9-4B41-8E08-00C2CB494576}"/>
                </a:ext>
              </a:extLst>
            </p:cNvPr>
            <p:cNvSpPr>
              <a:spLocks noChangeArrowheads="1"/>
            </p:cNvSpPr>
            <p:nvPr/>
          </p:nvSpPr>
          <p:spPr bwMode="auto">
            <a:xfrm>
              <a:off x="3981450" y="5006975"/>
              <a:ext cx="11113" cy="612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44" name="Line 73">
              <a:extLst>
                <a:ext uri="{FF2B5EF4-FFF2-40B4-BE49-F238E27FC236}">
                  <a16:creationId xmlns:a16="http://schemas.microsoft.com/office/drawing/2014/main" id="{95ACD6B7-F6F3-4148-946D-2914C1A54ED7}"/>
                </a:ext>
              </a:extLst>
            </p:cNvPr>
            <p:cNvSpPr>
              <a:spLocks noChangeShapeType="1"/>
            </p:cNvSpPr>
            <p:nvPr/>
          </p:nvSpPr>
          <p:spPr bwMode="auto">
            <a:xfrm>
              <a:off x="5413375"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5" name="Rectangle 74">
              <a:extLst>
                <a:ext uri="{FF2B5EF4-FFF2-40B4-BE49-F238E27FC236}">
                  <a16:creationId xmlns:a16="http://schemas.microsoft.com/office/drawing/2014/main" id="{F7BF46F8-4768-4FB9-989C-D88A96F6551B}"/>
                </a:ext>
              </a:extLst>
            </p:cNvPr>
            <p:cNvSpPr>
              <a:spLocks noChangeArrowheads="1"/>
            </p:cNvSpPr>
            <p:nvPr/>
          </p:nvSpPr>
          <p:spPr bwMode="auto">
            <a:xfrm>
              <a:off x="5413375" y="3529013"/>
              <a:ext cx="12700"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46" name="Line 75">
              <a:extLst>
                <a:ext uri="{FF2B5EF4-FFF2-40B4-BE49-F238E27FC236}">
                  <a16:creationId xmlns:a16="http://schemas.microsoft.com/office/drawing/2014/main" id="{DEAB0301-2D7E-48AD-90D0-7E146DED94CA}"/>
                </a:ext>
              </a:extLst>
            </p:cNvPr>
            <p:cNvSpPr>
              <a:spLocks noChangeShapeType="1"/>
            </p:cNvSpPr>
            <p:nvPr/>
          </p:nvSpPr>
          <p:spPr bwMode="auto">
            <a:xfrm>
              <a:off x="5815013"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7" name="Rectangle 76">
              <a:extLst>
                <a:ext uri="{FF2B5EF4-FFF2-40B4-BE49-F238E27FC236}">
                  <a16:creationId xmlns:a16="http://schemas.microsoft.com/office/drawing/2014/main" id="{3F0E0C6C-A68D-4998-BB61-5A19994656C1}"/>
                </a:ext>
              </a:extLst>
            </p:cNvPr>
            <p:cNvSpPr>
              <a:spLocks noChangeArrowheads="1"/>
            </p:cNvSpPr>
            <p:nvPr/>
          </p:nvSpPr>
          <p:spPr bwMode="auto">
            <a:xfrm>
              <a:off x="5815013" y="3529013"/>
              <a:ext cx="11113"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48" name="Line 77">
              <a:extLst>
                <a:ext uri="{FF2B5EF4-FFF2-40B4-BE49-F238E27FC236}">
                  <a16:creationId xmlns:a16="http://schemas.microsoft.com/office/drawing/2014/main" id="{F175B420-2764-41D4-9FB4-07C19278440B}"/>
                </a:ext>
              </a:extLst>
            </p:cNvPr>
            <p:cNvSpPr>
              <a:spLocks noChangeShapeType="1"/>
            </p:cNvSpPr>
            <p:nvPr/>
          </p:nvSpPr>
          <p:spPr bwMode="auto">
            <a:xfrm>
              <a:off x="6284913"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9" name="Rectangle 78">
              <a:extLst>
                <a:ext uri="{FF2B5EF4-FFF2-40B4-BE49-F238E27FC236}">
                  <a16:creationId xmlns:a16="http://schemas.microsoft.com/office/drawing/2014/main" id="{897D5DC2-5738-466E-A41C-B47359330576}"/>
                </a:ext>
              </a:extLst>
            </p:cNvPr>
            <p:cNvSpPr>
              <a:spLocks noChangeArrowheads="1"/>
            </p:cNvSpPr>
            <p:nvPr/>
          </p:nvSpPr>
          <p:spPr bwMode="auto">
            <a:xfrm>
              <a:off x="6284913" y="3529013"/>
              <a:ext cx="12700"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50" name="Line 79">
              <a:extLst>
                <a:ext uri="{FF2B5EF4-FFF2-40B4-BE49-F238E27FC236}">
                  <a16:creationId xmlns:a16="http://schemas.microsoft.com/office/drawing/2014/main" id="{BE59C388-ADB4-435B-9226-F5D0ED83FC85}"/>
                </a:ext>
              </a:extLst>
            </p:cNvPr>
            <p:cNvSpPr>
              <a:spLocks noChangeShapeType="1"/>
            </p:cNvSpPr>
            <p:nvPr/>
          </p:nvSpPr>
          <p:spPr bwMode="auto">
            <a:xfrm>
              <a:off x="1295400"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1" name="Rectangle 80">
              <a:extLst>
                <a:ext uri="{FF2B5EF4-FFF2-40B4-BE49-F238E27FC236}">
                  <a16:creationId xmlns:a16="http://schemas.microsoft.com/office/drawing/2014/main" id="{94F85D60-F2AD-43A1-AC61-35FCA0EB731D}"/>
                </a:ext>
              </a:extLst>
            </p:cNvPr>
            <p:cNvSpPr>
              <a:spLocks noChangeArrowheads="1"/>
            </p:cNvSpPr>
            <p:nvPr/>
          </p:nvSpPr>
          <p:spPr bwMode="auto">
            <a:xfrm>
              <a:off x="1295400" y="3529013"/>
              <a:ext cx="12700"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52" name="Line 81">
              <a:extLst>
                <a:ext uri="{FF2B5EF4-FFF2-40B4-BE49-F238E27FC236}">
                  <a16:creationId xmlns:a16="http://schemas.microsoft.com/office/drawing/2014/main" id="{67CFB758-F9AD-43EE-B56E-88F048A2B72E}"/>
                </a:ext>
              </a:extLst>
            </p:cNvPr>
            <p:cNvSpPr>
              <a:spLocks noChangeShapeType="1"/>
            </p:cNvSpPr>
            <p:nvPr/>
          </p:nvSpPr>
          <p:spPr bwMode="auto">
            <a:xfrm>
              <a:off x="1625600" y="3529013"/>
              <a:ext cx="1588" cy="1454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3" name="Rectangle 82">
              <a:extLst>
                <a:ext uri="{FF2B5EF4-FFF2-40B4-BE49-F238E27FC236}">
                  <a16:creationId xmlns:a16="http://schemas.microsoft.com/office/drawing/2014/main" id="{343B17C2-AD75-4C3B-BC6A-2F20321D2C82}"/>
                </a:ext>
              </a:extLst>
            </p:cNvPr>
            <p:cNvSpPr>
              <a:spLocks noChangeArrowheads="1"/>
            </p:cNvSpPr>
            <p:nvPr/>
          </p:nvSpPr>
          <p:spPr bwMode="auto">
            <a:xfrm>
              <a:off x="1625600" y="3529013"/>
              <a:ext cx="12700" cy="1454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54" name="Rectangle 83">
              <a:extLst>
                <a:ext uri="{FF2B5EF4-FFF2-40B4-BE49-F238E27FC236}">
                  <a16:creationId xmlns:a16="http://schemas.microsoft.com/office/drawing/2014/main" id="{AED36046-9F33-460C-87FD-2B5E096F415D}"/>
                </a:ext>
              </a:extLst>
            </p:cNvPr>
            <p:cNvSpPr>
              <a:spLocks noChangeArrowheads="1"/>
            </p:cNvSpPr>
            <p:nvPr/>
          </p:nvSpPr>
          <p:spPr bwMode="auto">
            <a:xfrm>
              <a:off x="2676525" y="1498600"/>
              <a:ext cx="5219700"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55" name="Rectangle 84">
              <a:extLst>
                <a:ext uri="{FF2B5EF4-FFF2-40B4-BE49-F238E27FC236}">
                  <a16:creationId xmlns:a16="http://schemas.microsoft.com/office/drawing/2014/main" id="{481F1F31-A9B7-48CD-A270-C90E32C06AAB}"/>
                </a:ext>
              </a:extLst>
            </p:cNvPr>
            <p:cNvSpPr>
              <a:spLocks noChangeArrowheads="1"/>
            </p:cNvSpPr>
            <p:nvPr/>
          </p:nvSpPr>
          <p:spPr bwMode="auto">
            <a:xfrm>
              <a:off x="2676525" y="1744663"/>
              <a:ext cx="521970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56" name="Rectangle 85">
              <a:extLst>
                <a:ext uri="{FF2B5EF4-FFF2-40B4-BE49-F238E27FC236}">
                  <a16:creationId xmlns:a16="http://schemas.microsoft.com/office/drawing/2014/main" id="{354046C9-895F-4FF9-8E7A-02D887B422F4}"/>
                </a:ext>
              </a:extLst>
            </p:cNvPr>
            <p:cNvSpPr>
              <a:spLocks noChangeArrowheads="1"/>
            </p:cNvSpPr>
            <p:nvPr/>
          </p:nvSpPr>
          <p:spPr bwMode="auto">
            <a:xfrm>
              <a:off x="1295400" y="3505200"/>
              <a:ext cx="6600825"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57" name="Line 86">
              <a:extLst>
                <a:ext uri="{FF2B5EF4-FFF2-40B4-BE49-F238E27FC236}">
                  <a16:creationId xmlns:a16="http://schemas.microsoft.com/office/drawing/2014/main" id="{33A7FEDC-01D1-4F2C-B78F-C380518A7F8E}"/>
                </a:ext>
              </a:extLst>
            </p:cNvPr>
            <p:cNvSpPr>
              <a:spLocks noChangeShapeType="1"/>
            </p:cNvSpPr>
            <p:nvPr/>
          </p:nvSpPr>
          <p:spPr bwMode="auto">
            <a:xfrm>
              <a:off x="4329113" y="3806825"/>
              <a:ext cx="35433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8" name="Rectangle 87">
              <a:extLst>
                <a:ext uri="{FF2B5EF4-FFF2-40B4-BE49-F238E27FC236}">
                  <a16:creationId xmlns:a16="http://schemas.microsoft.com/office/drawing/2014/main" id="{FBD21845-7FD3-4A13-8B20-3B2F632B3FB7}"/>
                </a:ext>
              </a:extLst>
            </p:cNvPr>
            <p:cNvSpPr>
              <a:spLocks noChangeArrowheads="1"/>
            </p:cNvSpPr>
            <p:nvPr/>
          </p:nvSpPr>
          <p:spPr bwMode="auto">
            <a:xfrm>
              <a:off x="4329113" y="3806825"/>
              <a:ext cx="35433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59" name="Line 88">
              <a:extLst>
                <a:ext uri="{FF2B5EF4-FFF2-40B4-BE49-F238E27FC236}">
                  <a16:creationId xmlns:a16="http://schemas.microsoft.com/office/drawing/2014/main" id="{6AF22E2F-5A7D-4728-9D62-8C106383DF3A}"/>
                </a:ext>
              </a:extLst>
            </p:cNvPr>
            <p:cNvSpPr>
              <a:spLocks noChangeShapeType="1"/>
            </p:cNvSpPr>
            <p:nvPr/>
          </p:nvSpPr>
          <p:spPr bwMode="auto">
            <a:xfrm>
              <a:off x="4329113" y="4102100"/>
              <a:ext cx="35433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0" name="Rectangle 89">
              <a:extLst>
                <a:ext uri="{FF2B5EF4-FFF2-40B4-BE49-F238E27FC236}">
                  <a16:creationId xmlns:a16="http://schemas.microsoft.com/office/drawing/2014/main" id="{28417575-B8C9-41A4-8507-EDA8C6F49DA0}"/>
                </a:ext>
              </a:extLst>
            </p:cNvPr>
            <p:cNvSpPr>
              <a:spLocks noChangeArrowheads="1"/>
            </p:cNvSpPr>
            <p:nvPr/>
          </p:nvSpPr>
          <p:spPr bwMode="auto">
            <a:xfrm>
              <a:off x="4329113" y="4102100"/>
              <a:ext cx="35433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61" name="Line 90">
              <a:extLst>
                <a:ext uri="{FF2B5EF4-FFF2-40B4-BE49-F238E27FC236}">
                  <a16:creationId xmlns:a16="http://schemas.microsoft.com/office/drawing/2014/main" id="{C7F86468-AF06-4CDA-9AF5-04DD4BAEE6BD}"/>
                </a:ext>
              </a:extLst>
            </p:cNvPr>
            <p:cNvSpPr>
              <a:spLocks noChangeShapeType="1"/>
            </p:cNvSpPr>
            <p:nvPr/>
          </p:nvSpPr>
          <p:spPr bwMode="auto">
            <a:xfrm>
              <a:off x="4329113" y="4397375"/>
              <a:ext cx="35433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2" name="Rectangle 91">
              <a:extLst>
                <a:ext uri="{FF2B5EF4-FFF2-40B4-BE49-F238E27FC236}">
                  <a16:creationId xmlns:a16="http://schemas.microsoft.com/office/drawing/2014/main" id="{D2305F55-4373-4493-9141-A22B2A15C169}"/>
                </a:ext>
              </a:extLst>
            </p:cNvPr>
            <p:cNvSpPr>
              <a:spLocks noChangeArrowheads="1"/>
            </p:cNvSpPr>
            <p:nvPr/>
          </p:nvSpPr>
          <p:spPr bwMode="auto">
            <a:xfrm>
              <a:off x="4329113" y="4397375"/>
              <a:ext cx="35433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63" name="Line 92">
              <a:extLst>
                <a:ext uri="{FF2B5EF4-FFF2-40B4-BE49-F238E27FC236}">
                  <a16:creationId xmlns:a16="http://schemas.microsoft.com/office/drawing/2014/main" id="{6BB9939C-6107-44D9-AA71-1DF6EB56EDF7}"/>
                </a:ext>
              </a:extLst>
            </p:cNvPr>
            <p:cNvSpPr>
              <a:spLocks noChangeShapeType="1"/>
            </p:cNvSpPr>
            <p:nvPr/>
          </p:nvSpPr>
          <p:spPr bwMode="auto">
            <a:xfrm>
              <a:off x="4329113" y="4694238"/>
              <a:ext cx="35433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4" name="Rectangle 93">
              <a:extLst>
                <a:ext uri="{FF2B5EF4-FFF2-40B4-BE49-F238E27FC236}">
                  <a16:creationId xmlns:a16="http://schemas.microsoft.com/office/drawing/2014/main" id="{ECA66492-7AAF-4EC1-A1F4-8D6E0345569A}"/>
                </a:ext>
              </a:extLst>
            </p:cNvPr>
            <p:cNvSpPr>
              <a:spLocks noChangeArrowheads="1"/>
            </p:cNvSpPr>
            <p:nvPr/>
          </p:nvSpPr>
          <p:spPr bwMode="auto">
            <a:xfrm>
              <a:off x="4329113" y="4694238"/>
              <a:ext cx="35433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65" name="Rectangle 94">
              <a:extLst>
                <a:ext uri="{FF2B5EF4-FFF2-40B4-BE49-F238E27FC236}">
                  <a16:creationId xmlns:a16="http://schemas.microsoft.com/office/drawing/2014/main" id="{EAE2A33B-DA88-47F3-9B4E-5586CDCBB40A}"/>
                </a:ext>
              </a:extLst>
            </p:cNvPr>
            <p:cNvSpPr>
              <a:spLocks noChangeArrowheads="1"/>
            </p:cNvSpPr>
            <p:nvPr/>
          </p:nvSpPr>
          <p:spPr bwMode="auto">
            <a:xfrm>
              <a:off x="1295400" y="4983163"/>
              <a:ext cx="6600825"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66" name="Rectangle 95">
              <a:extLst>
                <a:ext uri="{FF2B5EF4-FFF2-40B4-BE49-F238E27FC236}">
                  <a16:creationId xmlns:a16="http://schemas.microsoft.com/office/drawing/2014/main" id="{5079AE9A-40D7-4044-A57C-07032BE3F2C1}"/>
                </a:ext>
              </a:extLst>
            </p:cNvPr>
            <p:cNvSpPr>
              <a:spLocks noChangeArrowheads="1"/>
            </p:cNvSpPr>
            <p:nvPr/>
          </p:nvSpPr>
          <p:spPr bwMode="auto">
            <a:xfrm>
              <a:off x="2676525" y="5619750"/>
              <a:ext cx="165258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67" name="Rectangle 96">
              <a:extLst>
                <a:ext uri="{FF2B5EF4-FFF2-40B4-BE49-F238E27FC236}">
                  <a16:creationId xmlns:a16="http://schemas.microsoft.com/office/drawing/2014/main" id="{6CC0732E-F4A5-4860-B7CD-21CAD46C9111}"/>
                </a:ext>
              </a:extLst>
            </p:cNvPr>
            <p:cNvSpPr>
              <a:spLocks noChangeArrowheads="1"/>
            </p:cNvSpPr>
            <p:nvPr/>
          </p:nvSpPr>
          <p:spPr bwMode="auto">
            <a:xfrm>
              <a:off x="2676525" y="6108700"/>
              <a:ext cx="1652588"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68" name="Freeform 106">
              <a:extLst>
                <a:ext uri="{FF2B5EF4-FFF2-40B4-BE49-F238E27FC236}">
                  <a16:creationId xmlns:a16="http://schemas.microsoft.com/office/drawing/2014/main" id="{A0453A7E-ACBB-4512-88E6-99074FB677BC}"/>
                </a:ext>
              </a:extLst>
            </p:cNvPr>
            <p:cNvSpPr>
              <a:spLocks/>
            </p:cNvSpPr>
            <p:nvPr/>
          </p:nvSpPr>
          <p:spPr bwMode="auto">
            <a:xfrm>
              <a:off x="6324600" y="3538538"/>
              <a:ext cx="130175" cy="82550"/>
            </a:xfrm>
            <a:custGeom>
              <a:avLst/>
              <a:gdLst>
                <a:gd name="T0" fmla="*/ 0 w 82"/>
                <a:gd name="T1" fmla="*/ 2147483647 h 52"/>
                <a:gd name="T2" fmla="*/ 2147483647 w 82"/>
                <a:gd name="T3" fmla="*/ 0 h 52"/>
                <a:gd name="T4" fmla="*/ 2147483647 w 82"/>
                <a:gd name="T5" fmla="*/ 2147483647 h 52"/>
                <a:gd name="T6" fmla="*/ 0 w 82"/>
                <a:gd name="T7" fmla="*/ 2147483647 h 52"/>
                <a:gd name="T8" fmla="*/ 0 60000 65536"/>
                <a:gd name="T9" fmla="*/ 0 60000 65536"/>
                <a:gd name="T10" fmla="*/ 0 60000 65536"/>
                <a:gd name="T11" fmla="*/ 0 60000 65536"/>
                <a:gd name="T12" fmla="*/ 0 w 82"/>
                <a:gd name="T13" fmla="*/ 0 h 52"/>
                <a:gd name="T14" fmla="*/ 82 w 82"/>
                <a:gd name="T15" fmla="*/ 52 h 52"/>
              </a:gdLst>
              <a:ahLst/>
              <a:cxnLst>
                <a:cxn ang="T8">
                  <a:pos x="T0" y="T1"/>
                </a:cxn>
                <a:cxn ang="T9">
                  <a:pos x="T2" y="T3"/>
                </a:cxn>
                <a:cxn ang="T10">
                  <a:pos x="T4" y="T5"/>
                </a:cxn>
                <a:cxn ang="T11">
                  <a:pos x="T6" y="T7"/>
                </a:cxn>
              </a:cxnLst>
              <a:rect l="T12" t="T13" r="T14" b="T15"/>
              <a:pathLst>
                <a:path w="82" h="52">
                  <a:moveTo>
                    <a:pt x="0" y="52"/>
                  </a:moveTo>
                  <a:lnTo>
                    <a:pt x="38" y="0"/>
                  </a:lnTo>
                  <a:lnTo>
                    <a:pt x="82"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9" name="Freeform 107">
              <a:extLst>
                <a:ext uri="{FF2B5EF4-FFF2-40B4-BE49-F238E27FC236}">
                  <a16:creationId xmlns:a16="http://schemas.microsoft.com/office/drawing/2014/main" id="{3AF24144-0482-4499-B62A-B31FEC0519A1}"/>
                </a:ext>
              </a:extLst>
            </p:cNvPr>
            <p:cNvSpPr>
              <a:spLocks noEditPoints="1"/>
            </p:cNvSpPr>
            <p:nvPr/>
          </p:nvSpPr>
          <p:spPr bwMode="auto">
            <a:xfrm>
              <a:off x="6319838" y="3533775"/>
              <a:ext cx="139700" cy="92075"/>
            </a:xfrm>
            <a:custGeom>
              <a:avLst/>
              <a:gdLst>
                <a:gd name="T0" fmla="*/ 168887650 w 739"/>
                <a:gd name="T1" fmla="*/ 2147483647 h 488"/>
                <a:gd name="T2" fmla="*/ 27016357 w 739"/>
                <a:gd name="T3" fmla="*/ 2147483647 h 488"/>
                <a:gd name="T4" fmla="*/ 40524530 w 739"/>
                <a:gd name="T5" fmla="*/ 2147483647 h 488"/>
                <a:gd name="T6" fmla="*/ 2147483647 w 739"/>
                <a:gd name="T7" fmla="*/ 67176266 h 488"/>
                <a:gd name="T8" fmla="*/ 2147483647 w 739"/>
                <a:gd name="T9" fmla="*/ 0 h 488"/>
                <a:gd name="T10" fmla="*/ 2147483647 w 739"/>
                <a:gd name="T11" fmla="*/ 60448001 h 488"/>
                <a:gd name="T12" fmla="*/ 2147483647 w 739"/>
                <a:gd name="T13" fmla="*/ 2147483647 h 488"/>
                <a:gd name="T14" fmla="*/ 2147483647 w 739"/>
                <a:gd name="T15" fmla="*/ 2147483647 h 488"/>
                <a:gd name="T16" fmla="*/ 2147483647 w 739"/>
                <a:gd name="T17" fmla="*/ 2147483647 h 488"/>
                <a:gd name="T18" fmla="*/ 168887650 w 739"/>
                <a:gd name="T19" fmla="*/ 2147483647 h 488"/>
                <a:gd name="T20" fmla="*/ 2147483647 w 739"/>
                <a:gd name="T21" fmla="*/ 2147483647 h 488"/>
                <a:gd name="T22" fmla="*/ 2147483647 w 739"/>
                <a:gd name="T23" fmla="*/ 2147483647 h 488"/>
                <a:gd name="T24" fmla="*/ 2147483647 w 739"/>
                <a:gd name="T25" fmla="*/ 268669405 h 488"/>
                <a:gd name="T26" fmla="*/ 2147483647 w 739"/>
                <a:gd name="T27" fmla="*/ 261941140 h 488"/>
                <a:gd name="T28" fmla="*/ 304004775 w 739"/>
                <a:gd name="T29" fmla="*/ 2147483647 h 488"/>
                <a:gd name="T30" fmla="*/ 168887650 w 739"/>
                <a:gd name="T31" fmla="*/ 2147483647 h 488"/>
                <a:gd name="T32" fmla="*/ 2147483647 w 739"/>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9"/>
                <a:gd name="T52" fmla="*/ 0 h 488"/>
                <a:gd name="T53" fmla="*/ 739 w 739"/>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9" h="488">
                  <a:moveTo>
                    <a:pt x="25" y="488"/>
                  </a:moveTo>
                  <a:cubicBezTo>
                    <a:pt x="16" y="488"/>
                    <a:pt x="8" y="483"/>
                    <a:pt x="4" y="475"/>
                  </a:cubicBezTo>
                  <a:cubicBezTo>
                    <a:pt x="0" y="467"/>
                    <a:pt x="1" y="458"/>
                    <a:pt x="6" y="450"/>
                  </a:cubicBezTo>
                  <a:lnTo>
                    <a:pt x="324" y="10"/>
                  </a:lnTo>
                  <a:cubicBezTo>
                    <a:pt x="328" y="4"/>
                    <a:pt x="335" y="1"/>
                    <a:pt x="342" y="0"/>
                  </a:cubicBezTo>
                  <a:cubicBezTo>
                    <a:pt x="349" y="0"/>
                    <a:pt x="357" y="3"/>
                    <a:pt x="361" y="9"/>
                  </a:cubicBezTo>
                  <a:lnTo>
                    <a:pt x="732" y="449"/>
                  </a:lnTo>
                  <a:cubicBezTo>
                    <a:pt x="738" y="456"/>
                    <a:pt x="739" y="466"/>
                    <a:pt x="735" y="475"/>
                  </a:cubicBezTo>
                  <a:cubicBezTo>
                    <a:pt x="731" y="483"/>
                    <a:pt x="723" y="488"/>
                    <a:pt x="713" y="488"/>
                  </a:cubicBezTo>
                  <a:lnTo>
                    <a:pt x="25" y="488"/>
                  </a:lnTo>
                  <a:close/>
                  <a:moveTo>
                    <a:pt x="713" y="440"/>
                  </a:moveTo>
                  <a:lnTo>
                    <a:pt x="695" y="480"/>
                  </a:lnTo>
                  <a:lnTo>
                    <a:pt x="325" y="40"/>
                  </a:lnTo>
                  <a:lnTo>
                    <a:pt x="362" y="39"/>
                  </a:lnTo>
                  <a:lnTo>
                    <a:pt x="45" y="479"/>
                  </a:lnTo>
                  <a:lnTo>
                    <a:pt x="25" y="440"/>
                  </a:lnTo>
                  <a:lnTo>
                    <a:pt x="713" y="44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70" name="Freeform 108">
              <a:extLst>
                <a:ext uri="{FF2B5EF4-FFF2-40B4-BE49-F238E27FC236}">
                  <a16:creationId xmlns:a16="http://schemas.microsoft.com/office/drawing/2014/main" id="{646D5615-0029-43B2-9554-8168F4FA6858}"/>
                </a:ext>
              </a:extLst>
            </p:cNvPr>
            <p:cNvSpPr>
              <a:spLocks/>
            </p:cNvSpPr>
            <p:nvPr/>
          </p:nvSpPr>
          <p:spPr bwMode="auto">
            <a:xfrm>
              <a:off x="6604000" y="3538538"/>
              <a:ext cx="131763" cy="82550"/>
            </a:xfrm>
            <a:custGeom>
              <a:avLst/>
              <a:gdLst>
                <a:gd name="T0" fmla="*/ 0 w 83"/>
                <a:gd name="T1" fmla="*/ 2147483647 h 52"/>
                <a:gd name="T2" fmla="*/ 2147483647 w 83"/>
                <a:gd name="T3" fmla="*/ 0 h 52"/>
                <a:gd name="T4" fmla="*/ 2147483647 w 83"/>
                <a:gd name="T5" fmla="*/ 2147483647 h 52"/>
                <a:gd name="T6" fmla="*/ 0 w 83"/>
                <a:gd name="T7" fmla="*/ 2147483647 h 52"/>
                <a:gd name="T8" fmla="*/ 0 60000 65536"/>
                <a:gd name="T9" fmla="*/ 0 60000 65536"/>
                <a:gd name="T10" fmla="*/ 0 60000 65536"/>
                <a:gd name="T11" fmla="*/ 0 60000 65536"/>
                <a:gd name="T12" fmla="*/ 0 w 83"/>
                <a:gd name="T13" fmla="*/ 0 h 52"/>
                <a:gd name="T14" fmla="*/ 83 w 83"/>
                <a:gd name="T15" fmla="*/ 52 h 52"/>
              </a:gdLst>
              <a:ahLst/>
              <a:cxnLst>
                <a:cxn ang="T8">
                  <a:pos x="T0" y="T1"/>
                </a:cxn>
                <a:cxn ang="T9">
                  <a:pos x="T2" y="T3"/>
                </a:cxn>
                <a:cxn ang="T10">
                  <a:pos x="T4" y="T5"/>
                </a:cxn>
                <a:cxn ang="T11">
                  <a:pos x="T6" y="T7"/>
                </a:cxn>
              </a:cxnLst>
              <a:rect l="T12" t="T13" r="T14" b="T15"/>
              <a:pathLst>
                <a:path w="83" h="52">
                  <a:moveTo>
                    <a:pt x="0" y="52"/>
                  </a:moveTo>
                  <a:lnTo>
                    <a:pt x="38" y="0"/>
                  </a:lnTo>
                  <a:lnTo>
                    <a:pt x="83"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1" name="Freeform 109">
              <a:extLst>
                <a:ext uri="{FF2B5EF4-FFF2-40B4-BE49-F238E27FC236}">
                  <a16:creationId xmlns:a16="http://schemas.microsoft.com/office/drawing/2014/main" id="{29FD9D6D-5627-4B28-B8E4-443C52CB5444}"/>
                </a:ext>
              </a:extLst>
            </p:cNvPr>
            <p:cNvSpPr>
              <a:spLocks noEditPoints="1"/>
            </p:cNvSpPr>
            <p:nvPr/>
          </p:nvSpPr>
          <p:spPr bwMode="auto">
            <a:xfrm>
              <a:off x="6599238" y="3533775"/>
              <a:ext cx="141288" cy="92075"/>
            </a:xfrm>
            <a:custGeom>
              <a:avLst/>
              <a:gdLst>
                <a:gd name="T0" fmla="*/ 174722772 w 739"/>
                <a:gd name="T1" fmla="*/ 2147483647 h 488"/>
                <a:gd name="T2" fmla="*/ 27962982 w 739"/>
                <a:gd name="T3" fmla="*/ 2147483647 h 488"/>
                <a:gd name="T4" fmla="*/ 41926208 w 739"/>
                <a:gd name="T5" fmla="*/ 2147483647 h 488"/>
                <a:gd name="T6" fmla="*/ 2147483647 w 739"/>
                <a:gd name="T7" fmla="*/ 67176266 h 488"/>
                <a:gd name="T8" fmla="*/ 2147483647 w 739"/>
                <a:gd name="T9" fmla="*/ 0 h 488"/>
                <a:gd name="T10" fmla="*/ 2147483647 w 739"/>
                <a:gd name="T11" fmla="*/ 60448001 h 488"/>
                <a:gd name="T12" fmla="*/ 2147483647 w 739"/>
                <a:gd name="T13" fmla="*/ 2147483647 h 488"/>
                <a:gd name="T14" fmla="*/ 2147483647 w 739"/>
                <a:gd name="T15" fmla="*/ 2147483647 h 488"/>
                <a:gd name="T16" fmla="*/ 2147483647 w 739"/>
                <a:gd name="T17" fmla="*/ 2147483647 h 488"/>
                <a:gd name="T18" fmla="*/ 174722772 w 739"/>
                <a:gd name="T19" fmla="*/ 2147483647 h 488"/>
                <a:gd name="T20" fmla="*/ 2147483647 w 739"/>
                <a:gd name="T21" fmla="*/ 2147483647 h 488"/>
                <a:gd name="T22" fmla="*/ 2147483647 w 739"/>
                <a:gd name="T23" fmla="*/ 2147483647 h 488"/>
                <a:gd name="T24" fmla="*/ 2147483647 w 739"/>
                <a:gd name="T25" fmla="*/ 268669405 h 488"/>
                <a:gd name="T26" fmla="*/ 2147483647 w 739"/>
                <a:gd name="T27" fmla="*/ 261941140 h 488"/>
                <a:gd name="T28" fmla="*/ 314464445 w 739"/>
                <a:gd name="T29" fmla="*/ 2147483647 h 488"/>
                <a:gd name="T30" fmla="*/ 174722772 w 739"/>
                <a:gd name="T31" fmla="*/ 2147483647 h 488"/>
                <a:gd name="T32" fmla="*/ 2147483647 w 739"/>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9"/>
                <a:gd name="T52" fmla="*/ 0 h 488"/>
                <a:gd name="T53" fmla="*/ 739 w 739"/>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9" h="488">
                  <a:moveTo>
                    <a:pt x="25" y="488"/>
                  </a:moveTo>
                  <a:cubicBezTo>
                    <a:pt x="16" y="488"/>
                    <a:pt x="8" y="483"/>
                    <a:pt x="4" y="475"/>
                  </a:cubicBezTo>
                  <a:cubicBezTo>
                    <a:pt x="0" y="467"/>
                    <a:pt x="1" y="458"/>
                    <a:pt x="6" y="450"/>
                  </a:cubicBezTo>
                  <a:lnTo>
                    <a:pt x="324" y="10"/>
                  </a:lnTo>
                  <a:cubicBezTo>
                    <a:pt x="328" y="4"/>
                    <a:pt x="335" y="1"/>
                    <a:pt x="342" y="0"/>
                  </a:cubicBezTo>
                  <a:cubicBezTo>
                    <a:pt x="349" y="0"/>
                    <a:pt x="357" y="3"/>
                    <a:pt x="361" y="9"/>
                  </a:cubicBezTo>
                  <a:lnTo>
                    <a:pt x="732" y="449"/>
                  </a:lnTo>
                  <a:cubicBezTo>
                    <a:pt x="738" y="456"/>
                    <a:pt x="739" y="466"/>
                    <a:pt x="735" y="475"/>
                  </a:cubicBezTo>
                  <a:cubicBezTo>
                    <a:pt x="731" y="483"/>
                    <a:pt x="723" y="488"/>
                    <a:pt x="713" y="488"/>
                  </a:cubicBezTo>
                  <a:lnTo>
                    <a:pt x="25" y="488"/>
                  </a:lnTo>
                  <a:close/>
                  <a:moveTo>
                    <a:pt x="713" y="440"/>
                  </a:moveTo>
                  <a:lnTo>
                    <a:pt x="695" y="480"/>
                  </a:lnTo>
                  <a:lnTo>
                    <a:pt x="325" y="40"/>
                  </a:lnTo>
                  <a:lnTo>
                    <a:pt x="362" y="39"/>
                  </a:lnTo>
                  <a:lnTo>
                    <a:pt x="45" y="479"/>
                  </a:lnTo>
                  <a:lnTo>
                    <a:pt x="25" y="440"/>
                  </a:lnTo>
                  <a:lnTo>
                    <a:pt x="713" y="44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72" name="Rectangle 110">
              <a:extLst>
                <a:ext uri="{FF2B5EF4-FFF2-40B4-BE49-F238E27FC236}">
                  <a16:creationId xmlns:a16="http://schemas.microsoft.com/office/drawing/2014/main" id="{FDE72A9C-9787-4A23-9CCF-2B4C6974C4A7}"/>
                </a:ext>
              </a:extLst>
            </p:cNvPr>
            <p:cNvSpPr>
              <a:spLocks noChangeArrowheads="1"/>
            </p:cNvSpPr>
            <p:nvPr/>
          </p:nvSpPr>
          <p:spPr bwMode="auto">
            <a:xfrm>
              <a:off x="6435725" y="3578225"/>
              <a:ext cx="188913" cy="9525"/>
            </a:xfrm>
            <a:prstGeom prst="rect">
              <a:avLst/>
            </a:prstGeom>
            <a:solidFill>
              <a:srgbClr val="000000"/>
            </a:solidFill>
            <a:ln w="0">
              <a:solidFill>
                <a:srgbClr val="000000"/>
              </a:solidFill>
              <a:round/>
              <a:headEnd/>
              <a:tailEnd/>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endParaRPr lang="en-US" altLang="en-US">
                <a:latin typeface="Calibri" panose="020F0502020204030204" pitchFamily="34" charset="0"/>
              </a:endParaRPr>
            </a:p>
          </p:txBody>
        </p:sp>
        <p:sp>
          <p:nvSpPr>
            <p:cNvPr id="32873" name="Rectangle 111">
              <a:extLst>
                <a:ext uri="{FF2B5EF4-FFF2-40B4-BE49-F238E27FC236}">
                  <a16:creationId xmlns:a16="http://schemas.microsoft.com/office/drawing/2014/main" id="{3B786307-D2CB-4ECA-99D8-422F705E6E20}"/>
                </a:ext>
              </a:extLst>
            </p:cNvPr>
            <p:cNvSpPr>
              <a:spLocks noChangeArrowheads="1"/>
            </p:cNvSpPr>
            <p:nvPr/>
          </p:nvSpPr>
          <p:spPr bwMode="auto">
            <a:xfrm>
              <a:off x="6481246" y="2999263"/>
              <a:ext cx="981157" cy="25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r>
                <a:rPr lang="en-US" altLang="en-US" sz="1400" b="1">
                  <a:solidFill>
                    <a:srgbClr val="000000"/>
                  </a:solidFill>
                </a:rPr>
                <a:t>Time Line</a:t>
              </a:r>
              <a:endParaRPr lang="en-US" altLang="en-US"/>
            </a:p>
          </p:txBody>
        </p:sp>
      </p:grpSp>
      <p:sp>
        <p:nvSpPr>
          <p:cNvPr id="32773" name="Slide Number Placeholder 102">
            <a:extLst>
              <a:ext uri="{FF2B5EF4-FFF2-40B4-BE49-F238E27FC236}">
                <a16:creationId xmlns:a16="http://schemas.microsoft.com/office/drawing/2014/main" id="{DF304BE7-B8A0-4495-A5A5-916F155DEC24}"/>
              </a:ext>
            </a:extLst>
          </p:cNvPr>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algn="r"/>
            <a:fld id="{89B0A704-F5FC-4A00-9CAD-1D120A23EE27}" type="slidenum">
              <a:rPr lang="en-US" altLang="en-US" sz="1000">
                <a:latin typeface="Arial" panose="020B0604020202020204" pitchFamily="34" charset="0"/>
              </a:rPr>
              <a:pPr algn="r"/>
              <a:t>58</a:t>
            </a:fld>
            <a:endParaRPr lang="en-US" altLang="en-US" sz="1000">
              <a:latin typeface="Arial" panose="020B0604020202020204" pitchFamily="34" charset="0"/>
            </a:endParaRPr>
          </a:p>
        </p:txBody>
      </p:sp>
      <p:sp>
        <p:nvSpPr>
          <p:cNvPr id="32774" name="Slide Number Placeholder 106">
            <a:extLst>
              <a:ext uri="{FF2B5EF4-FFF2-40B4-BE49-F238E27FC236}">
                <a16:creationId xmlns:a16="http://schemas.microsoft.com/office/drawing/2014/main" id="{62CAF5BF-84A2-4DB9-8007-891F6CEB7B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fld id="{D41E3057-2E8A-44FF-9353-B183F12999F1}" type="slidenum">
              <a:rPr lang="en-US" altLang="en-US">
                <a:solidFill>
                  <a:schemeClr val="bg1"/>
                </a:solidFill>
              </a:rPr>
              <a:pPr/>
              <a:t>58</a:t>
            </a:fld>
            <a:endParaRPr lang="en-US" altLang="en-US"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Pharma NPV Calculation</a:t>
            </a:r>
          </a:p>
        </p:txBody>
      </p:sp>
      <p:sp>
        <p:nvSpPr>
          <p:cNvPr id="5" name="Footer Placeholder 4"/>
          <p:cNvSpPr>
            <a:spLocks noGrp="1"/>
          </p:cNvSpPr>
          <p:nvPr>
            <p:ph type="ftr" sz="quarter" idx="11"/>
          </p:nvPr>
        </p:nvSpPr>
        <p:spPr/>
        <p:txBody>
          <a:bodyPr/>
          <a:lstStyle/>
          <a:p>
            <a:r>
              <a:rPr lang="en-US"/>
              <a:t>(c) Foresight Science &amp; Technology, 2019</a:t>
            </a:r>
          </a:p>
        </p:txBody>
      </p:sp>
      <p:sp>
        <p:nvSpPr>
          <p:cNvPr id="6" name="Slide Number Placeholder 5"/>
          <p:cNvSpPr>
            <a:spLocks noGrp="1"/>
          </p:cNvSpPr>
          <p:nvPr>
            <p:ph type="sldNum" sz="quarter" idx="12"/>
          </p:nvPr>
        </p:nvSpPr>
        <p:spPr/>
        <p:txBody>
          <a:bodyPr/>
          <a:lstStyle/>
          <a:p>
            <a:fld id="{29927BEA-0E01-4643-B2DE-F82012A02F29}" type="slidenum">
              <a:rPr lang="en-US" smtClean="0"/>
              <a:t>59</a:t>
            </a:fld>
            <a:endParaRPr lang="en-US"/>
          </a:p>
        </p:txBody>
      </p:sp>
      <p:pic>
        <p:nvPicPr>
          <p:cNvPr id="8" name="Picture 7"/>
          <p:cNvPicPr>
            <a:picLocks noChangeAspect="1"/>
          </p:cNvPicPr>
          <p:nvPr/>
        </p:nvPicPr>
        <p:blipFill>
          <a:blip r:embed="rId2"/>
          <a:stretch>
            <a:fillRect/>
          </a:stretch>
        </p:blipFill>
        <p:spPr>
          <a:xfrm>
            <a:off x="6139592" y="2392398"/>
            <a:ext cx="5804235" cy="3024958"/>
          </a:xfrm>
          <a:prstGeom prst="rect">
            <a:avLst/>
          </a:prstGeom>
        </p:spPr>
      </p:pic>
      <p:pic>
        <p:nvPicPr>
          <p:cNvPr id="9" name="Picture 8"/>
          <p:cNvPicPr>
            <a:picLocks noChangeAspect="1"/>
          </p:cNvPicPr>
          <p:nvPr/>
        </p:nvPicPr>
        <p:blipFill>
          <a:blip r:embed="rId3"/>
          <a:stretch>
            <a:fillRect/>
          </a:stretch>
        </p:blipFill>
        <p:spPr>
          <a:xfrm>
            <a:off x="217798" y="2392398"/>
            <a:ext cx="5840417" cy="3024958"/>
          </a:xfrm>
          <a:prstGeom prst="rect">
            <a:avLst/>
          </a:prstGeom>
        </p:spPr>
      </p:pic>
    </p:spTree>
    <p:extLst>
      <p:ext uri="{BB962C8B-B14F-4D97-AF65-F5344CB8AC3E}">
        <p14:creationId xmlns:p14="http://schemas.microsoft.com/office/powerpoint/2010/main" val="73214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AD0FD7-855F-482D-877E-587E5254AE42}"/>
              </a:ext>
            </a:extLst>
          </p:cNvPr>
          <p:cNvSpPr>
            <a:spLocks noGrp="1"/>
          </p:cNvSpPr>
          <p:nvPr>
            <p:ph type="title"/>
          </p:nvPr>
        </p:nvSpPr>
        <p:spPr/>
        <p:txBody>
          <a:bodyPr/>
          <a:lstStyle/>
          <a:p>
            <a:r>
              <a:rPr lang="en-US" dirty="0"/>
              <a:t>Sample Balance Sheet</a:t>
            </a:r>
          </a:p>
        </p:txBody>
      </p:sp>
      <p:pic>
        <p:nvPicPr>
          <p:cNvPr id="9" name="Content Placeholder 8">
            <a:extLst>
              <a:ext uri="{FF2B5EF4-FFF2-40B4-BE49-F238E27FC236}">
                <a16:creationId xmlns:a16="http://schemas.microsoft.com/office/drawing/2014/main" id="{7CD6CC62-7505-4434-ACC7-61BE96FC0976}"/>
              </a:ext>
            </a:extLst>
          </p:cNvPr>
          <p:cNvPicPr>
            <a:picLocks noGrp="1" noChangeAspect="1"/>
          </p:cNvPicPr>
          <p:nvPr>
            <p:ph idx="1"/>
          </p:nvPr>
        </p:nvPicPr>
        <p:blipFill>
          <a:blip r:embed="rId2"/>
          <a:stretch>
            <a:fillRect/>
          </a:stretch>
        </p:blipFill>
        <p:spPr>
          <a:xfrm>
            <a:off x="3425794" y="1690687"/>
            <a:ext cx="5340411" cy="3778250"/>
          </a:xfrm>
        </p:spPr>
      </p:pic>
      <p:sp>
        <p:nvSpPr>
          <p:cNvPr id="4" name="Footer Placeholder 3">
            <a:extLst>
              <a:ext uri="{FF2B5EF4-FFF2-40B4-BE49-F238E27FC236}">
                <a16:creationId xmlns:a16="http://schemas.microsoft.com/office/drawing/2014/main" id="{4C0FC40A-9BA7-401A-B36F-93617CFA4528}"/>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D6D7EA70-27EE-46F5-ABE9-21A65EEC2C4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583951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F1E8C-5AA2-4AFF-8090-0A5F146CCF6D}"/>
              </a:ext>
            </a:extLst>
          </p:cNvPr>
          <p:cNvSpPr>
            <a:spLocks noGrp="1"/>
          </p:cNvSpPr>
          <p:nvPr>
            <p:ph type="title"/>
          </p:nvPr>
        </p:nvSpPr>
        <p:spPr/>
        <p:txBody>
          <a:bodyPr/>
          <a:lstStyle/>
          <a:p>
            <a:r>
              <a:rPr lang="en-US" dirty="0"/>
              <a:t>Getting to the Big Money </a:t>
            </a:r>
          </a:p>
        </p:txBody>
      </p:sp>
      <p:sp>
        <p:nvSpPr>
          <p:cNvPr id="6" name="Text Placeholder 5">
            <a:extLst>
              <a:ext uri="{FF2B5EF4-FFF2-40B4-BE49-F238E27FC236}">
                <a16:creationId xmlns:a16="http://schemas.microsoft.com/office/drawing/2014/main" id="{46DC1C6D-DE2B-4484-BB91-8BFCFB1E9D38}"/>
              </a:ext>
            </a:extLst>
          </p:cNvPr>
          <p:cNvSpPr>
            <a:spLocks noGrp="1"/>
          </p:cNvSpPr>
          <p:nvPr>
            <p:ph type="body" idx="1"/>
          </p:nvPr>
        </p:nvSpPr>
        <p:spPr/>
        <p:txBody>
          <a:bodyPr/>
          <a:lstStyle/>
          <a:p>
            <a:r>
              <a:rPr lang="en-US" dirty="0"/>
              <a:t>IP on the Balance Sheet</a:t>
            </a:r>
          </a:p>
        </p:txBody>
      </p:sp>
      <p:sp>
        <p:nvSpPr>
          <p:cNvPr id="3" name="Footer Placeholder 2">
            <a:extLst>
              <a:ext uri="{FF2B5EF4-FFF2-40B4-BE49-F238E27FC236}">
                <a16:creationId xmlns:a16="http://schemas.microsoft.com/office/drawing/2014/main" id="{4E692DA3-EA54-48E7-B91D-EB760AF0397C}"/>
              </a:ext>
            </a:extLst>
          </p:cNvPr>
          <p:cNvSpPr>
            <a:spLocks noGrp="1"/>
          </p:cNvSpPr>
          <p:nvPr>
            <p:ph type="ftr" sz="quarter" idx="11"/>
          </p:nvPr>
        </p:nvSpPr>
        <p:spPr/>
        <p:txBody>
          <a:bodyPr/>
          <a:lstStyle/>
          <a:p>
            <a:r>
              <a:rPr lang="en-US"/>
              <a:t>(c) Foresight Science &amp; Technology, 2019</a:t>
            </a:r>
            <a:endParaRPr lang="en-US" dirty="0"/>
          </a:p>
        </p:txBody>
      </p:sp>
      <p:sp>
        <p:nvSpPr>
          <p:cNvPr id="4" name="Slide Number Placeholder 3">
            <a:extLst>
              <a:ext uri="{FF2B5EF4-FFF2-40B4-BE49-F238E27FC236}">
                <a16:creationId xmlns:a16="http://schemas.microsoft.com/office/drawing/2014/main" id="{E6E8533D-C938-40A1-A7C5-B4D2073D572D}"/>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599962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AD02-1771-4423-9D02-9698997E249E}"/>
              </a:ext>
            </a:extLst>
          </p:cNvPr>
          <p:cNvSpPr>
            <a:spLocks noGrp="1"/>
          </p:cNvSpPr>
          <p:nvPr>
            <p:ph type="title"/>
          </p:nvPr>
        </p:nvSpPr>
        <p:spPr>
          <a:xfrm>
            <a:off x="2589212" y="274343"/>
            <a:ext cx="8911687" cy="1280890"/>
          </a:xfrm>
        </p:spPr>
        <p:txBody>
          <a:bodyPr/>
          <a:lstStyle/>
          <a:p>
            <a:r>
              <a:rPr lang="en-US" dirty="0"/>
              <a:t>IP/Technology on a balance sheet is an option value</a:t>
            </a:r>
          </a:p>
        </p:txBody>
      </p:sp>
      <p:sp>
        <p:nvSpPr>
          <p:cNvPr id="4" name="Footer Placeholder 3">
            <a:extLst>
              <a:ext uri="{FF2B5EF4-FFF2-40B4-BE49-F238E27FC236}">
                <a16:creationId xmlns:a16="http://schemas.microsoft.com/office/drawing/2014/main" id="{825F2C86-B9D0-46A7-A1BE-747DDC4B45BE}"/>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75C30239-E227-4E88-BB5E-193F3ABF3004}"/>
              </a:ext>
            </a:extLst>
          </p:cNvPr>
          <p:cNvSpPr>
            <a:spLocks noGrp="1"/>
          </p:cNvSpPr>
          <p:nvPr>
            <p:ph type="sldNum" sz="quarter" idx="12"/>
          </p:nvPr>
        </p:nvSpPr>
        <p:spPr/>
        <p:txBody>
          <a:bodyPr/>
          <a:lstStyle/>
          <a:p>
            <a:fld id="{D57F1E4F-1CFF-5643-939E-217C01CDF565}" type="slidenum">
              <a:rPr lang="en-US" smtClean="0"/>
              <a:pPr/>
              <a:t>61</a:t>
            </a:fld>
            <a:endParaRPr lang="en-US" dirty="0"/>
          </a:p>
        </p:txBody>
      </p:sp>
      <p:grpSp>
        <p:nvGrpSpPr>
          <p:cNvPr id="6" name="Group 16">
            <a:extLst>
              <a:ext uri="{FF2B5EF4-FFF2-40B4-BE49-F238E27FC236}">
                <a16:creationId xmlns:a16="http://schemas.microsoft.com/office/drawing/2014/main" id="{1BEF879D-6B66-4AD7-B6E7-7B4B0657AF76}"/>
              </a:ext>
            </a:extLst>
          </p:cNvPr>
          <p:cNvGrpSpPr>
            <a:grpSpLocks/>
          </p:cNvGrpSpPr>
          <p:nvPr/>
        </p:nvGrpSpPr>
        <p:grpSpPr bwMode="auto">
          <a:xfrm>
            <a:off x="1839242" y="2182018"/>
            <a:ext cx="833437" cy="3798888"/>
            <a:chOff x="379" y="1472"/>
            <a:chExt cx="525" cy="2393"/>
          </a:xfrm>
        </p:grpSpPr>
        <p:sp>
          <p:nvSpPr>
            <p:cNvPr id="7" name="AutoShape 10">
              <a:extLst>
                <a:ext uri="{FF2B5EF4-FFF2-40B4-BE49-F238E27FC236}">
                  <a16:creationId xmlns:a16="http://schemas.microsoft.com/office/drawing/2014/main" id="{DE0C11A6-1F00-4FB5-ACBE-B5A843FF9070}"/>
                </a:ext>
              </a:extLst>
            </p:cNvPr>
            <p:cNvSpPr>
              <a:spLocks noChangeArrowheads="1"/>
            </p:cNvSpPr>
            <p:nvPr/>
          </p:nvSpPr>
          <p:spPr bwMode="auto">
            <a:xfrm>
              <a:off x="379" y="1728"/>
              <a:ext cx="294" cy="385"/>
            </a:xfrm>
            <a:prstGeom prst="upArrow">
              <a:avLst>
                <a:gd name="adj1" fmla="val 50000"/>
                <a:gd name="adj2" fmla="val 93443"/>
              </a:avLst>
            </a:prstGeom>
            <a:noFill/>
            <a:ln w="25400">
              <a:solidFill>
                <a:srgbClr val="FF0000"/>
              </a:solidFill>
              <a:miter lim="800000"/>
              <a:headEnd type="none" w="sm" len="sm"/>
              <a:tailEnd type="none" w="sm" len="sm"/>
            </a:ln>
          </p:spPr>
          <p:txBody>
            <a:bodyPr wrap="none" lIns="116473" tIns="58236" rIns="116473" bIns="58236">
              <a:spAutoFit/>
            </a:bodyPr>
            <a:lstStyle/>
            <a:p>
              <a:endParaRPr lang="en-US">
                <a:latin typeface="Gill Sans MT" pitchFamily="34" charset="0"/>
              </a:endParaRPr>
            </a:p>
          </p:txBody>
        </p:sp>
        <p:sp>
          <p:nvSpPr>
            <p:cNvPr id="8" name="Text Box 11">
              <a:extLst>
                <a:ext uri="{FF2B5EF4-FFF2-40B4-BE49-F238E27FC236}">
                  <a16:creationId xmlns:a16="http://schemas.microsoft.com/office/drawing/2014/main" id="{9AA34DF5-F851-4507-BA12-319C42819DC0}"/>
                </a:ext>
              </a:extLst>
            </p:cNvPr>
            <p:cNvSpPr txBox="1">
              <a:spLocks noChangeArrowheads="1"/>
            </p:cNvSpPr>
            <p:nvPr/>
          </p:nvSpPr>
          <p:spPr bwMode="auto">
            <a:xfrm rot="-5400000">
              <a:off x="-68" y="2750"/>
              <a:ext cx="1384" cy="249"/>
            </a:xfrm>
            <a:prstGeom prst="rect">
              <a:avLst/>
            </a:prstGeom>
            <a:noFill/>
            <a:ln w="12700">
              <a:noFill/>
              <a:miter lim="800000"/>
              <a:headEnd type="none" w="sm" len="sm"/>
              <a:tailEnd type="none" w="sm" len="sm"/>
            </a:ln>
          </p:spPr>
          <p:txBody>
            <a:bodyPr wrap="none" lIns="116473" tIns="58236" rIns="116473" bIns="58236">
              <a:spAutoFit/>
            </a:bodyPr>
            <a:lstStyle/>
            <a:p>
              <a:pPr defTabSz="912813"/>
              <a:r>
                <a:rPr lang="pt-BR" b="1">
                  <a:solidFill>
                    <a:srgbClr val="FF0000"/>
                  </a:solidFill>
                  <a:latin typeface="Gill Sans MT" pitchFamily="34" charset="0"/>
                </a:rPr>
                <a:t>Ability to respond</a:t>
              </a:r>
            </a:p>
          </p:txBody>
        </p:sp>
        <p:sp>
          <p:nvSpPr>
            <p:cNvPr id="9" name="Text Box 14">
              <a:extLst>
                <a:ext uri="{FF2B5EF4-FFF2-40B4-BE49-F238E27FC236}">
                  <a16:creationId xmlns:a16="http://schemas.microsoft.com/office/drawing/2014/main" id="{D7A80A17-EFA2-443A-BF24-55E59016D0B9}"/>
                </a:ext>
              </a:extLst>
            </p:cNvPr>
            <p:cNvSpPr txBox="1">
              <a:spLocks noChangeArrowheads="1"/>
            </p:cNvSpPr>
            <p:nvPr/>
          </p:nvSpPr>
          <p:spPr bwMode="auto">
            <a:xfrm>
              <a:off x="389" y="3616"/>
              <a:ext cx="439" cy="249"/>
            </a:xfrm>
            <a:prstGeom prst="rect">
              <a:avLst/>
            </a:prstGeom>
            <a:noFill/>
            <a:ln w="12700">
              <a:noFill/>
              <a:miter lim="800000"/>
              <a:headEnd type="none" w="sm" len="sm"/>
              <a:tailEnd type="none" w="sm" len="sm"/>
            </a:ln>
          </p:spPr>
          <p:txBody>
            <a:bodyPr wrap="none" lIns="116473" tIns="58236" rIns="116473" bIns="58236">
              <a:spAutoFit/>
            </a:bodyPr>
            <a:lstStyle/>
            <a:p>
              <a:pPr defTabSz="912813"/>
              <a:r>
                <a:rPr lang="pt-BR" b="1">
                  <a:solidFill>
                    <a:srgbClr val="FF0000"/>
                  </a:solidFill>
                  <a:latin typeface="Gill Sans MT" pitchFamily="34" charset="0"/>
                </a:rPr>
                <a:t>Low</a:t>
              </a:r>
            </a:p>
          </p:txBody>
        </p:sp>
        <p:sp>
          <p:nvSpPr>
            <p:cNvPr id="10" name="Text Box 15">
              <a:extLst>
                <a:ext uri="{FF2B5EF4-FFF2-40B4-BE49-F238E27FC236}">
                  <a16:creationId xmlns:a16="http://schemas.microsoft.com/office/drawing/2014/main" id="{FC0E3464-0390-4D7A-9815-0BDEC7106221}"/>
                </a:ext>
              </a:extLst>
            </p:cNvPr>
            <p:cNvSpPr txBox="1">
              <a:spLocks noChangeArrowheads="1"/>
            </p:cNvSpPr>
            <p:nvPr/>
          </p:nvSpPr>
          <p:spPr bwMode="auto">
            <a:xfrm>
              <a:off x="433" y="1472"/>
              <a:ext cx="471" cy="249"/>
            </a:xfrm>
            <a:prstGeom prst="rect">
              <a:avLst/>
            </a:prstGeom>
            <a:noFill/>
            <a:ln w="12700">
              <a:noFill/>
              <a:miter lim="800000"/>
              <a:headEnd type="none" w="sm" len="sm"/>
              <a:tailEnd type="none" w="sm" len="sm"/>
            </a:ln>
          </p:spPr>
          <p:txBody>
            <a:bodyPr wrap="none" lIns="116473" tIns="58236" rIns="116473" bIns="58236">
              <a:spAutoFit/>
            </a:bodyPr>
            <a:lstStyle/>
            <a:p>
              <a:pPr defTabSz="912813"/>
              <a:r>
                <a:rPr lang="pt-BR" b="1">
                  <a:solidFill>
                    <a:srgbClr val="FF0000"/>
                  </a:solidFill>
                  <a:latin typeface="Gill Sans MT" pitchFamily="34" charset="0"/>
                </a:rPr>
                <a:t>High</a:t>
              </a:r>
            </a:p>
          </p:txBody>
        </p:sp>
      </p:grpSp>
      <p:grpSp>
        <p:nvGrpSpPr>
          <p:cNvPr id="11" name="Group 19">
            <a:extLst>
              <a:ext uri="{FF2B5EF4-FFF2-40B4-BE49-F238E27FC236}">
                <a16:creationId xmlns:a16="http://schemas.microsoft.com/office/drawing/2014/main" id="{FF2EEB3E-BCA9-4498-B7C2-8A4F22BBC36D}"/>
              </a:ext>
            </a:extLst>
          </p:cNvPr>
          <p:cNvGrpSpPr>
            <a:grpSpLocks/>
          </p:cNvGrpSpPr>
          <p:nvPr/>
        </p:nvGrpSpPr>
        <p:grpSpPr bwMode="auto">
          <a:xfrm>
            <a:off x="3075904" y="1676400"/>
            <a:ext cx="6335713" cy="703262"/>
            <a:chOff x="742" y="997"/>
            <a:chExt cx="3990" cy="443"/>
          </a:xfrm>
        </p:grpSpPr>
        <p:grpSp>
          <p:nvGrpSpPr>
            <p:cNvPr id="12" name="Group 13">
              <a:extLst>
                <a:ext uri="{FF2B5EF4-FFF2-40B4-BE49-F238E27FC236}">
                  <a16:creationId xmlns:a16="http://schemas.microsoft.com/office/drawing/2014/main" id="{1661B399-8AB6-4266-BF6B-D2E066AE4190}"/>
                </a:ext>
              </a:extLst>
            </p:cNvPr>
            <p:cNvGrpSpPr>
              <a:grpSpLocks/>
            </p:cNvGrpSpPr>
            <p:nvPr/>
          </p:nvGrpSpPr>
          <p:grpSpPr bwMode="auto">
            <a:xfrm>
              <a:off x="1143" y="997"/>
              <a:ext cx="3118" cy="443"/>
              <a:chOff x="1143" y="997"/>
              <a:chExt cx="3118" cy="443"/>
            </a:xfrm>
          </p:grpSpPr>
          <p:graphicFrame>
            <p:nvGraphicFramePr>
              <p:cNvPr id="15" name="Object 2">
                <a:extLst>
                  <a:ext uri="{FF2B5EF4-FFF2-40B4-BE49-F238E27FC236}">
                    <a16:creationId xmlns:a16="http://schemas.microsoft.com/office/drawing/2014/main" id="{64D0F066-D1A6-4523-8C4F-946917BFC10F}"/>
                  </a:ext>
                </a:extLst>
              </p:cNvPr>
              <p:cNvGraphicFramePr>
                <a:graphicFrameLocks noChangeAspect="1"/>
              </p:cNvGraphicFramePr>
              <p:nvPr/>
            </p:nvGraphicFramePr>
            <p:xfrm>
              <a:off x="1143" y="997"/>
              <a:ext cx="3118" cy="443"/>
            </p:xfrm>
            <a:graphic>
              <a:graphicData uri="http://schemas.openxmlformats.org/presentationml/2006/ole">
                <mc:AlternateContent xmlns:mc="http://schemas.openxmlformats.org/markup-compatibility/2006">
                  <mc:Choice xmlns:v="urn:schemas-microsoft-com:vml" Requires="v">
                    <p:oleObj spid="_x0000_s5121" name="Paint Shop Pro Image" r:id="rId3" imgW="5131707" imgH="644077" progId="">
                      <p:embed/>
                    </p:oleObj>
                  </mc:Choice>
                  <mc:Fallback>
                    <p:oleObj name="Paint Shop Pro Image" r:id="rId3" imgW="5131707" imgH="644077" progId="">
                      <p:embed/>
                      <p:pic>
                        <p:nvPicPr>
                          <p:cNvPr id="15" name="Object 2">
                            <a:extLst>
                              <a:ext uri="{FF2B5EF4-FFF2-40B4-BE49-F238E27FC236}">
                                <a16:creationId xmlns:a16="http://schemas.microsoft.com/office/drawing/2014/main" id="{64D0F066-D1A6-4523-8C4F-946917BFC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 y="997"/>
                            <a:ext cx="3118"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6">
                <a:extLst>
                  <a:ext uri="{FF2B5EF4-FFF2-40B4-BE49-F238E27FC236}">
                    <a16:creationId xmlns:a16="http://schemas.microsoft.com/office/drawing/2014/main" id="{B286408C-E649-4412-9193-96BADD0CF5DD}"/>
                  </a:ext>
                </a:extLst>
              </p:cNvPr>
              <p:cNvSpPr txBox="1">
                <a:spLocks noChangeArrowheads="1"/>
              </p:cNvSpPr>
              <p:nvPr/>
            </p:nvSpPr>
            <p:spPr bwMode="auto">
              <a:xfrm>
                <a:off x="1286" y="1088"/>
                <a:ext cx="2894" cy="248"/>
              </a:xfrm>
              <a:prstGeom prst="rect">
                <a:avLst/>
              </a:prstGeom>
              <a:noFill/>
              <a:ln w="12700">
                <a:noFill/>
                <a:miter lim="800000"/>
                <a:headEnd type="none" w="sm" len="sm"/>
                <a:tailEnd type="none" w="sm" len="sm"/>
              </a:ln>
            </p:spPr>
            <p:txBody>
              <a:bodyPr wrap="none" lIns="116473" tIns="58236" rIns="116473" bIns="58236">
                <a:spAutoFit/>
              </a:bodyPr>
              <a:lstStyle/>
              <a:p>
                <a:pPr defTabSz="912813"/>
                <a:r>
                  <a:rPr lang="pt-BR" b="1" dirty="0">
                    <a:solidFill>
                      <a:schemeClr val="accent2"/>
                    </a:solidFill>
                    <a:latin typeface="Gill Sans MT" pitchFamily="34" charset="0"/>
                  </a:rPr>
                  <a:t>Likelihood of receiving new information</a:t>
                </a:r>
              </a:p>
            </p:txBody>
          </p:sp>
        </p:grpSp>
        <p:sp>
          <p:nvSpPr>
            <p:cNvPr id="13" name="Text Box 17">
              <a:extLst>
                <a:ext uri="{FF2B5EF4-FFF2-40B4-BE49-F238E27FC236}">
                  <a16:creationId xmlns:a16="http://schemas.microsoft.com/office/drawing/2014/main" id="{B0A82A5D-E6E9-4B82-9550-70CCAE924BEA}"/>
                </a:ext>
              </a:extLst>
            </p:cNvPr>
            <p:cNvSpPr txBox="1">
              <a:spLocks noChangeArrowheads="1"/>
            </p:cNvSpPr>
            <p:nvPr/>
          </p:nvSpPr>
          <p:spPr bwMode="auto">
            <a:xfrm>
              <a:off x="742" y="1103"/>
              <a:ext cx="439" cy="306"/>
            </a:xfrm>
            <a:prstGeom prst="rect">
              <a:avLst/>
            </a:prstGeom>
            <a:noFill/>
            <a:ln w="12700">
              <a:noFill/>
              <a:miter lim="800000"/>
              <a:headEnd type="none" w="sm" len="sm"/>
              <a:tailEnd type="none" w="sm" len="sm"/>
            </a:ln>
          </p:spPr>
          <p:txBody>
            <a:bodyPr wrap="none" lIns="116473" tIns="58236" rIns="116473" bIns="58236">
              <a:spAutoFit/>
            </a:bodyPr>
            <a:lstStyle/>
            <a:p>
              <a:pPr defTabSz="912813"/>
              <a:r>
                <a:rPr lang="pt-BR" b="1" dirty="0">
                  <a:solidFill>
                    <a:schemeClr val="accent2"/>
                  </a:solidFill>
                  <a:latin typeface="Gill Sans MT" pitchFamily="34" charset="0"/>
                </a:rPr>
                <a:t>Low</a:t>
              </a:r>
              <a:endParaRPr lang="pt-BR" sz="2400" dirty="0">
                <a:solidFill>
                  <a:schemeClr val="accent2"/>
                </a:solidFill>
                <a:latin typeface="Gill Sans MT" pitchFamily="34" charset="0"/>
              </a:endParaRPr>
            </a:p>
          </p:txBody>
        </p:sp>
        <p:sp>
          <p:nvSpPr>
            <p:cNvPr id="14" name="Text Box 18">
              <a:extLst>
                <a:ext uri="{FF2B5EF4-FFF2-40B4-BE49-F238E27FC236}">
                  <a16:creationId xmlns:a16="http://schemas.microsoft.com/office/drawing/2014/main" id="{1806E18C-0AEF-44A2-9508-3B59FF6A6994}"/>
                </a:ext>
              </a:extLst>
            </p:cNvPr>
            <p:cNvSpPr txBox="1">
              <a:spLocks noChangeArrowheads="1"/>
            </p:cNvSpPr>
            <p:nvPr/>
          </p:nvSpPr>
          <p:spPr bwMode="auto">
            <a:xfrm>
              <a:off x="4261" y="1103"/>
              <a:ext cx="471" cy="306"/>
            </a:xfrm>
            <a:prstGeom prst="rect">
              <a:avLst/>
            </a:prstGeom>
            <a:noFill/>
            <a:ln w="12700">
              <a:noFill/>
              <a:miter lim="800000"/>
              <a:headEnd type="none" w="sm" len="sm"/>
              <a:tailEnd type="none" w="sm" len="sm"/>
            </a:ln>
          </p:spPr>
          <p:txBody>
            <a:bodyPr wrap="none" lIns="116473" tIns="58236" rIns="116473" bIns="58236">
              <a:spAutoFit/>
            </a:bodyPr>
            <a:lstStyle/>
            <a:p>
              <a:pPr defTabSz="912813"/>
              <a:r>
                <a:rPr lang="pt-BR" b="1">
                  <a:solidFill>
                    <a:schemeClr val="accent2"/>
                  </a:solidFill>
                  <a:latin typeface="Gill Sans MT" pitchFamily="34" charset="0"/>
                </a:rPr>
                <a:t>High</a:t>
              </a:r>
              <a:endParaRPr lang="pt-BR" sz="2400">
                <a:solidFill>
                  <a:schemeClr val="accent2"/>
                </a:solidFill>
                <a:latin typeface="Gill Sans MT" pitchFamily="34" charset="0"/>
              </a:endParaRPr>
            </a:p>
          </p:txBody>
        </p:sp>
      </p:grpSp>
      <p:grpSp>
        <p:nvGrpSpPr>
          <p:cNvPr id="17" name="Group 30">
            <a:extLst>
              <a:ext uri="{FF2B5EF4-FFF2-40B4-BE49-F238E27FC236}">
                <a16:creationId xmlns:a16="http://schemas.microsoft.com/office/drawing/2014/main" id="{463470AC-A4BA-4043-893C-8BBFEA9C85F1}"/>
              </a:ext>
            </a:extLst>
          </p:cNvPr>
          <p:cNvGrpSpPr>
            <a:grpSpLocks/>
          </p:cNvGrpSpPr>
          <p:nvPr/>
        </p:nvGrpSpPr>
        <p:grpSpPr bwMode="auto">
          <a:xfrm>
            <a:off x="2645692" y="2255044"/>
            <a:ext cx="6173787" cy="3432175"/>
            <a:chOff x="975" y="1518"/>
            <a:chExt cx="3889" cy="2162"/>
          </a:xfrm>
        </p:grpSpPr>
        <p:grpSp>
          <p:nvGrpSpPr>
            <p:cNvPr id="18" name="Group 17">
              <a:extLst>
                <a:ext uri="{FF2B5EF4-FFF2-40B4-BE49-F238E27FC236}">
                  <a16:creationId xmlns:a16="http://schemas.microsoft.com/office/drawing/2014/main" id="{986C6184-6C86-49A7-9E77-A80E5C9A339A}"/>
                </a:ext>
              </a:extLst>
            </p:cNvPr>
            <p:cNvGrpSpPr>
              <a:grpSpLocks/>
            </p:cNvGrpSpPr>
            <p:nvPr/>
          </p:nvGrpSpPr>
          <p:grpSpPr bwMode="auto">
            <a:xfrm>
              <a:off x="1528" y="1808"/>
              <a:ext cx="3336" cy="1872"/>
              <a:chOff x="1528" y="1808"/>
              <a:chExt cx="3336" cy="1872"/>
            </a:xfrm>
          </p:grpSpPr>
          <p:sp>
            <p:nvSpPr>
              <p:cNvPr id="21" name="Line 21">
                <a:extLst>
                  <a:ext uri="{FF2B5EF4-FFF2-40B4-BE49-F238E27FC236}">
                    <a16:creationId xmlns:a16="http://schemas.microsoft.com/office/drawing/2014/main" id="{9DD587AA-5E7A-4C47-AB64-1CE948F14A68}"/>
                  </a:ext>
                </a:extLst>
              </p:cNvPr>
              <p:cNvSpPr>
                <a:spLocks noChangeShapeType="1"/>
              </p:cNvSpPr>
              <p:nvPr/>
            </p:nvSpPr>
            <p:spPr bwMode="auto">
              <a:xfrm>
                <a:off x="3192" y="1808"/>
                <a:ext cx="0" cy="1872"/>
              </a:xfrm>
              <a:prstGeom prst="line">
                <a:avLst/>
              </a:prstGeom>
              <a:noFill/>
              <a:ln w="28575">
                <a:solidFill>
                  <a:schemeClr val="tx1"/>
                </a:solidFill>
                <a:round/>
                <a:headEnd type="none" w="sm" len="sm"/>
                <a:tailEnd type="none" w="sm" len="sm"/>
              </a:ln>
            </p:spPr>
            <p:txBody>
              <a:bodyPr wrap="none" lIns="107447" tIns="53723" rIns="107447" bIns="53723">
                <a:spAutoFit/>
              </a:bodyPr>
              <a:lstStyle/>
              <a:p>
                <a:endParaRPr lang="en-US"/>
              </a:p>
            </p:txBody>
          </p:sp>
          <p:sp>
            <p:nvSpPr>
              <p:cNvPr id="22" name="Line 22">
                <a:extLst>
                  <a:ext uri="{FF2B5EF4-FFF2-40B4-BE49-F238E27FC236}">
                    <a16:creationId xmlns:a16="http://schemas.microsoft.com/office/drawing/2014/main" id="{A69FEA7D-C703-4A95-AD7F-0654E011973A}"/>
                  </a:ext>
                </a:extLst>
              </p:cNvPr>
              <p:cNvSpPr>
                <a:spLocks noChangeShapeType="1"/>
              </p:cNvSpPr>
              <p:nvPr/>
            </p:nvSpPr>
            <p:spPr bwMode="auto">
              <a:xfrm>
                <a:off x="1528" y="2728"/>
                <a:ext cx="3336" cy="0"/>
              </a:xfrm>
              <a:prstGeom prst="line">
                <a:avLst/>
              </a:prstGeom>
              <a:noFill/>
              <a:ln w="28575">
                <a:solidFill>
                  <a:schemeClr val="tx1"/>
                </a:solidFill>
                <a:round/>
                <a:headEnd type="none" w="sm" len="sm"/>
                <a:tailEnd type="none" w="sm" len="sm"/>
              </a:ln>
            </p:spPr>
            <p:txBody>
              <a:bodyPr wrap="none" lIns="107447" tIns="53723" rIns="107447" bIns="53723">
                <a:spAutoFit/>
              </a:bodyPr>
              <a:lstStyle/>
              <a:p>
                <a:endParaRPr lang="en-US"/>
              </a:p>
            </p:txBody>
          </p:sp>
        </p:grpSp>
        <p:sp>
          <p:nvSpPr>
            <p:cNvPr id="19" name="Text Box 24">
              <a:extLst>
                <a:ext uri="{FF2B5EF4-FFF2-40B4-BE49-F238E27FC236}">
                  <a16:creationId xmlns:a16="http://schemas.microsoft.com/office/drawing/2014/main" id="{92E11B92-F5B9-4DFB-BD48-1AE96CEAC519}"/>
                </a:ext>
              </a:extLst>
            </p:cNvPr>
            <p:cNvSpPr txBox="1">
              <a:spLocks noChangeArrowheads="1"/>
            </p:cNvSpPr>
            <p:nvPr/>
          </p:nvSpPr>
          <p:spPr bwMode="auto">
            <a:xfrm>
              <a:off x="2590" y="1518"/>
              <a:ext cx="1760" cy="301"/>
            </a:xfrm>
            <a:prstGeom prst="rect">
              <a:avLst/>
            </a:prstGeom>
            <a:noFill/>
            <a:ln w="12700">
              <a:noFill/>
              <a:miter lim="800000"/>
              <a:headEnd type="none" w="sm" len="sm"/>
              <a:tailEnd type="none" w="sm" len="sm"/>
            </a:ln>
          </p:spPr>
          <p:txBody>
            <a:bodyPr wrap="none" lIns="107447" tIns="53723" rIns="107447" bIns="53723">
              <a:spAutoFit/>
            </a:bodyPr>
            <a:lstStyle/>
            <a:p>
              <a:pPr defTabSz="912813"/>
              <a:r>
                <a:rPr lang="pt-BR" sz="2400" b="1" dirty="0">
                  <a:solidFill>
                    <a:schemeClr val="accent2"/>
                  </a:solidFill>
                  <a:latin typeface="Gill Sans MT" pitchFamily="34" charset="0"/>
                </a:rPr>
                <a:t>U n c e r t a i n t y</a:t>
              </a:r>
            </a:p>
          </p:txBody>
        </p:sp>
        <p:sp>
          <p:nvSpPr>
            <p:cNvPr id="20" name="Text Box 25">
              <a:extLst>
                <a:ext uri="{FF2B5EF4-FFF2-40B4-BE49-F238E27FC236}">
                  <a16:creationId xmlns:a16="http://schemas.microsoft.com/office/drawing/2014/main" id="{F257A98C-EAF6-4A2A-88F0-B1E6DE4E95B7}"/>
                </a:ext>
              </a:extLst>
            </p:cNvPr>
            <p:cNvSpPr txBox="1">
              <a:spLocks noChangeArrowheads="1"/>
            </p:cNvSpPr>
            <p:nvPr/>
          </p:nvSpPr>
          <p:spPr bwMode="auto">
            <a:xfrm rot="-5400000">
              <a:off x="319" y="2530"/>
              <a:ext cx="1768" cy="456"/>
            </a:xfrm>
            <a:prstGeom prst="rect">
              <a:avLst/>
            </a:prstGeom>
            <a:noFill/>
            <a:ln w="12700">
              <a:noFill/>
              <a:miter lim="800000"/>
              <a:headEnd type="none" w="sm" len="sm"/>
              <a:tailEnd type="none" w="sm" len="sm"/>
            </a:ln>
          </p:spPr>
          <p:txBody>
            <a:bodyPr wrap="none" lIns="107447" tIns="53723" rIns="107447" bIns="53723">
              <a:spAutoFit/>
            </a:bodyPr>
            <a:lstStyle/>
            <a:p>
              <a:pPr algn="ctr" defTabSz="912813"/>
              <a:r>
                <a:rPr lang="pt-BR" sz="2000" b="1">
                  <a:solidFill>
                    <a:srgbClr val="FF0000"/>
                  </a:solidFill>
                  <a:latin typeface="Gill Sans MT" pitchFamily="34" charset="0"/>
                </a:rPr>
                <a:t>Room for </a:t>
              </a:r>
              <a:br>
                <a:rPr lang="pt-BR" sz="2000" b="1">
                  <a:solidFill>
                    <a:srgbClr val="FF0000"/>
                  </a:solidFill>
                  <a:latin typeface="Gill Sans MT" pitchFamily="34" charset="0"/>
                </a:rPr>
              </a:br>
              <a:r>
                <a:rPr lang="pt-BR" sz="2000" b="1">
                  <a:solidFill>
                    <a:srgbClr val="FF0000"/>
                  </a:solidFill>
                  <a:latin typeface="Gill Sans MT" pitchFamily="34" charset="0"/>
                </a:rPr>
                <a:t>Managerial Flexibility</a:t>
              </a:r>
            </a:p>
          </p:txBody>
        </p:sp>
      </p:grpSp>
      <p:grpSp>
        <p:nvGrpSpPr>
          <p:cNvPr id="23" name="Group 33">
            <a:extLst>
              <a:ext uri="{FF2B5EF4-FFF2-40B4-BE49-F238E27FC236}">
                <a16:creationId xmlns:a16="http://schemas.microsoft.com/office/drawing/2014/main" id="{68F4309E-DAA3-4425-8651-B9CB65FA9AA9}"/>
              </a:ext>
            </a:extLst>
          </p:cNvPr>
          <p:cNvGrpSpPr>
            <a:grpSpLocks/>
          </p:cNvGrpSpPr>
          <p:nvPr/>
        </p:nvGrpSpPr>
        <p:grpSpPr bwMode="auto">
          <a:xfrm>
            <a:off x="3723604" y="2747964"/>
            <a:ext cx="5078413" cy="2586037"/>
            <a:chOff x="1857" y="1873"/>
            <a:chExt cx="3593" cy="1682"/>
          </a:xfrm>
        </p:grpSpPr>
        <p:sp>
          <p:nvSpPr>
            <p:cNvPr id="24" name="Text Box 26">
              <a:extLst>
                <a:ext uri="{FF2B5EF4-FFF2-40B4-BE49-F238E27FC236}">
                  <a16:creationId xmlns:a16="http://schemas.microsoft.com/office/drawing/2014/main" id="{ACF68D2E-21B8-46F6-B025-5397EE094197}"/>
                </a:ext>
              </a:extLst>
            </p:cNvPr>
            <p:cNvSpPr txBox="1">
              <a:spLocks noChangeArrowheads="1"/>
            </p:cNvSpPr>
            <p:nvPr/>
          </p:nvSpPr>
          <p:spPr bwMode="auto">
            <a:xfrm>
              <a:off x="1857" y="2098"/>
              <a:ext cx="1589" cy="483"/>
            </a:xfrm>
            <a:prstGeom prst="rect">
              <a:avLst/>
            </a:prstGeom>
            <a:noFill/>
            <a:ln w="12700">
              <a:noFill/>
              <a:miter lim="800000"/>
              <a:headEnd type="none" w="sm" len="sm"/>
              <a:tailEnd type="none" w="sm" len="sm"/>
            </a:ln>
          </p:spPr>
          <p:txBody>
            <a:bodyPr wrap="none" lIns="126257" tIns="63128" rIns="126257" bIns="63128">
              <a:spAutoFit/>
            </a:bodyPr>
            <a:lstStyle/>
            <a:p>
              <a:pPr algn="ctr" defTabSz="912813"/>
              <a:r>
                <a:rPr lang="pt-BR" sz="2000" b="1">
                  <a:latin typeface="Gill Sans MT" pitchFamily="34" charset="0"/>
                </a:rPr>
                <a:t>Moderate </a:t>
              </a:r>
              <a:br>
                <a:rPr lang="pt-BR" sz="2000" b="1">
                  <a:latin typeface="Gill Sans MT" pitchFamily="34" charset="0"/>
                </a:rPr>
              </a:br>
              <a:r>
                <a:rPr lang="pt-BR" sz="2000" b="1">
                  <a:latin typeface="Gill Sans MT" pitchFamily="34" charset="0"/>
                </a:rPr>
                <a:t> Flexibility Value</a:t>
              </a:r>
            </a:p>
          </p:txBody>
        </p:sp>
        <p:sp>
          <p:nvSpPr>
            <p:cNvPr id="25" name="Text Box 27">
              <a:extLst>
                <a:ext uri="{FF2B5EF4-FFF2-40B4-BE49-F238E27FC236}">
                  <a16:creationId xmlns:a16="http://schemas.microsoft.com/office/drawing/2014/main" id="{EEC85EBB-4E82-49B4-A7FE-71718B1C69F5}"/>
                </a:ext>
              </a:extLst>
            </p:cNvPr>
            <p:cNvSpPr txBox="1">
              <a:spLocks noChangeArrowheads="1"/>
            </p:cNvSpPr>
            <p:nvPr/>
          </p:nvSpPr>
          <p:spPr bwMode="auto">
            <a:xfrm>
              <a:off x="3728" y="3015"/>
              <a:ext cx="1589" cy="483"/>
            </a:xfrm>
            <a:prstGeom prst="rect">
              <a:avLst/>
            </a:prstGeom>
            <a:noFill/>
            <a:ln w="12700">
              <a:noFill/>
              <a:miter lim="800000"/>
              <a:headEnd type="none" w="sm" len="sm"/>
              <a:tailEnd type="none" w="sm" len="sm"/>
            </a:ln>
          </p:spPr>
          <p:txBody>
            <a:bodyPr wrap="none" lIns="126257" tIns="63128" rIns="126257" bIns="63128">
              <a:spAutoFit/>
            </a:bodyPr>
            <a:lstStyle/>
            <a:p>
              <a:pPr algn="ctr" defTabSz="912813"/>
              <a:r>
                <a:rPr lang="pt-BR" sz="2000" b="1">
                  <a:latin typeface="Gill Sans MT" pitchFamily="34" charset="0"/>
                </a:rPr>
                <a:t>Moderate </a:t>
              </a:r>
              <a:br>
                <a:rPr lang="pt-BR" sz="2000" b="1">
                  <a:latin typeface="Gill Sans MT" pitchFamily="34" charset="0"/>
                </a:rPr>
              </a:br>
              <a:r>
                <a:rPr lang="pt-BR" sz="2000" b="1">
                  <a:latin typeface="Gill Sans MT" pitchFamily="34" charset="0"/>
                </a:rPr>
                <a:t> Flexibility Value</a:t>
              </a:r>
            </a:p>
          </p:txBody>
        </p:sp>
        <p:sp>
          <p:nvSpPr>
            <p:cNvPr id="26" name="Text Box 28">
              <a:extLst>
                <a:ext uri="{FF2B5EF4-FFF2-40B4-BE49-F238E27FC236}">
                  <a16:creationId xmlns:a16="http://schemas.microsoft.com/office/drawing/2014/main" id="{CDCC445E-B910-4BBB-9242-BF9A1DDDB51B}"/>
                </a:ext>
              </a:extLst>
            </p:cNvPr>
            <p:cNvSpPr txBox="1">
              <a:spLocks noChangeArrowheads="1"/>
            </p:cNvSpPr>
            <p:nvPr/>
          </p:nvSpPr>
          <p:spPr bwMode="auto">
            <a:xfrm>
              <a:off x="1875" y="3072"/>
              <a:ext cx="1589" cy="483"/>
            </a:xfrm>
            <a:prstGeom prst="rect">
              <a:avLst/>
            </a:prstGeom>
            <a:noFill/>
            <a:ln w="12700">
              <a:noFill/>
              <a:miter lim="800000"/>
              <a:headEnd type="none" w="sm" len="sm"/>
              <a:tailEnd type="none" w="sm" len="sm"/>
            </a:ln>
          </p:spPr>
          <p:txBody>
            <a:bodyPr wrap="none" lIns="126257" tIns="63128" rIns="126257" bIns="63128">
              <a:spAutoFit/>
            </a:bodyPr>
            <a:lstStyle/>
            <a:p>
              <a:pPr algn="ctr" defTabSz="912813"/>
              <a:r>
                <a:rPr lang="pt-BR" sz="2000" b="1">
                  <a:latin typeface="Gill Sans MT" pitchFamily="34" charset="0"/>
                </a:rPr>
                <a:t>Low </a:t>
              </a:r>
              <a:br>
                <a:rPr lang="pt-BR" sz="2000" b="1">
                  <a:latin typeface="Gill Sans MT" pitchFamily="34" charset="0"/>
                </a:rPr>
              </a:br>
              <a:r>
                <a:rPr lang="pt-BR" sz="2000" b="1">
                  <a:latin typeface="Gill Sans MT" pitchFamily="34" charset="0"/>
                </a:rPr>
                <a:t> Flexibility Value</a:t>
              </a:r>
            </a:p>
          </p:txBody>
        </p:sp>
        <p:sp>
          <p:nvSpPr>
            <p:cNvPr id="27" name="Text Box 29">
              <a:extLst>
                <a:ext uri="{FF2B5EF4-FFF2-40B4-BE49-F238E27FC236}">
                  <a16:creationId xmlns:a16="http://schemas.microsoft.com/office/drawing/2014/main" id="{5F0A95A1-BB00-4F28-901D-DCBE945B0386}"/>
                </a:ext>
              </a:extLst>
            </p:cNvPr>
            <p:cNvSpPr txBox="1">
              <a:spLocks noChangeArrowheads="1"/>
            </p:cNvSpPr>
            <p:nvPr/>
          </p:nvSpPr>
          <p:spPr bwMode="auto">
            <a:xfrm>
              <a:off x="3603" y="1873"/>
              <a:ext cx="1847" cy="903"/>
            </a:xfrm>
            <a:prstGeom prst="rect">
              <a:avLst/>
            </a:prstGeom>
            <a:solidFill>
              <a:srgbClr val="92D050"/>
            </a:solidFill>
            <a:ln w="12700">
              <a:noFill/>
              <a:miter lim="800000"/>
              <a:headEnd type="none" w="sm" len="sm"/>
              <a:tailEnd type="none" w="sm" len="sm"/>
            </a:ln>
          </p:spPr>
          <p:txBody>
            <a:bodyPr lIns="126257" tIns="63128" rIns="126257" bIns="63128">
              <a:spAutoFit/>
            </a:bodyPr>
            <a:lstStyle/>
            <a:p>
              <a:pPr algn="ctr" defTabSz="912813"/>
              <a:r>
                <a:rPr lang="pt-BR" sz="2000" b="1" dirty="0">
                  <a:latin typeface="Gill Sans MT" pitchFamily="34" charset="0"/>
                </a:rPr>
                <a:t> </a:t>
              </a:r>
            </a:p>
            <a:p>
              <a:pPr algn="ctr" defTabSz="912813"/>
              <a:r>
                <a:rPr lang="pt-BR" sz="2000" b="1" dirty="0">
                  <a:latin typeface="Gill Sans MT" pitchFamily="34" charset="0"/>
                </a:rPr>
                <a:t>High </a:t>
              </a:r>
              <a:br>
                <a:rPr lang="pt-BR" sz="2000" b="1" dirty="0">
                  <a:latin typeface="Gill Sans MT" pitchFamily="34" charset="0"/>
                </a:rPr>
              </a:br>
              <a:r>
                <a:rPr lang="pt-BR" sz="2000" b="1" dirty="0">
                  <a:latin typeface="Gill Sans MT" pitchFamily="34" charset="0"/>
                </a:rPr>
                <a:t> Flexibility Value</a:t>
              </a:r>
              <a:endParaRPr lang="pt-BR" b="1" dirty="0">
                <a:latin typeface="Gill Sans MT" pitchFamily="34" charset="0"/>
              </a:endParaRPr>
            </a:p>
            <a:p>
              <a:pPr algn="ctr" defTabSz="912813"/>
              <a:r>
                <a:rPr lang="pt-BR" sz="1500" b="1" dirty="0">
                  <a:latin typeface="Gill Sans MT" pitchFamily="34" charset="0"/>
                </a:rPr>
                <a:t> </a:t>
              </a:r>
              <a:r>
                <a:rPr lang="pt-BR" sz="2000" b="1" dirty="0">
                  <a:latin typeface="Gill Sans MT" pitchFamily="34" charset="0"/>
                </a:rPr>
                <a:t>       </a:t>
              </a:r>
            </a:p>
          </p:txBody>
        </p:sp>
      </p:grpSp>
      <p:sp>
        <p:nvSpPr>
          <p:cNvPr id="28" name="Rectangle 24">
            <a:extLst>
              <a:ext uri="{FF2B5EF4-FFF2-40B4-BE49-F238E27FC236}">
                <a16:creationId xmlns:a16="http://schemas.microsoft.com/office/drawing/2014/main" id="{A956FF57-4A35-4ACA-82CF-C1747C21A3EC}"/>
              </a:ext>
            </a:extLst>
          </p:cNvPr>
          <p:cNvSpPr>
            <a:spLocks noChangeArrowheads="1"/>
          </p:cNvSpPr>
          <p:nvPr/>
        </p:nvSpPr>
        <p:spPr bwMode="auto">
          <a:xfrm>
            <a:off x="2352308" y="5980906"/>
            <a:ext cx="5715000" cy="369332"/>
          </a:xfrm>
          <a:prstGeom prst="rect">
            <a:avLst/>
          </a:prstGeom>
          <a:noFill/>
          <a:ln w="9525">
            <a:noFill/>
            <a:miter lim="800000"/>
            <a:headEnd/>
            <a:tailEnd/>
          </a:ln>
        </p:spPr>
        <p:txBody>
          <a:bodyPr>
            <a:spAutoFit/>
          </a:bodyPr>
          <a:lstStyle/>
          <a:p>
            <a:r>
              <a:rPr lang="pt-BR" sz="1050" dirty="0">
                <a:solidFill>
                  <a:srgbClr val="7030A0"/>
                </a:solidFill>
                <a:latin typeface="Gill Sans MT" pitchFamily="34" charset="0"/>
              </a:rPr>
              <a:t>Marco Antonio Guimarães Dias, Petrobras and PUC-Rio, Brazil, 2003,</a:t>
            </a:r>
            <a:r>
              <a:rPr lang="pt-BR" sz="1050" b="1" dirty="0">
                <a:solidFill>
                  <a:srgbClr val="7030A0"/>
                </a:solidFill>
                <a:latin typeface="Gill Sans MT" pitchFamily="34" charset="0"/>
                <a:hlinkClick r:id="rId5"/>
              </a:rPr>
              <a:t>www.puc-rio.br/marco.ind</a:t>
            </a:r>
            <a:r>
              <a:rPr lang="pt-BR" b="1" dirty="0">
                <a:solidFill>
                  <a:srgbClr val="7030A0"/>
                </a:solidFill>
                <a:latin typeface="Gill Sans MT" pitchFamily="34" charset="0"/>
                <a:hlinkClick r:id="rId5"/>
              </a:rPr>
              <a:t>/</a:t>
            </a:r>
            <a:r>
              <a:rPr lang="pt-BR" b="1" dirty="0">
                <a:solidFill>
                  <a:srgbClr val="7030A0"/>
                </a:solidFill>
                <a:latin typeface="Gill Sans MT" pitchFamily="34" charset="0"/>
              </a:rPr>
              <a:t> </a:t>
            </a:r>
            <a:endParaRPr lang="en-US" b="1" dirty="0">
              <a:solidFill>
                <a:srgbClr val="7030A0"/>
              </a:solidFill>
              <a:latin typeface="Gill Sans MT" pitchFamily="34" charset="0"/>
            </a:endParaRPr>
          </a:p>
        </p:txBody>
      </p:sp>
    </p:spTree>
    <p:extLst>
      <p:ext uri="{BB962C8B-B14F-4D97-AF65-F5344CB8AC3E}">
        <p14:creationId xmlns:p14="http://schemas.microsoft.com/office/powerpoint/2010/main" val="782994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PVGO</a:t>
            </a:r>
            <a:br>
              <a:rPr lang="en-US" sz="2600" dirty="0">
                <a:solidFill>
                  <a:srgbClr val="FFFFFF"/>
                </a:solidFill>
              </a:rPr>
            </a:br>
            <a:endParaRPr lang="en-US" sz="2600" dirty="0">
              <a:solidFill>
                <a:srgbClr val="FFFFFF"/>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4266839" y="961812"/>
            <a:ext cx="6731721" cy="4930987"/>
          </a:xfrm>
          <a:prstGeom prst="rect">
            <a:avLst/>
          </a:prstGeom>
          <a:solidFill>
            <a:srgbClr val="00B050"/>
          </a:solidFill>
        </p:spPr>
      </p:pic>
      <p:sp>
        <p:nvSpPr>
          <p:cNvPr id="3" name="Footer Placeholder 2"/>
          <p:cNvSpPr>
            <a:spLocks noGrp="1"/>
          </p:cNvSpPr>
          <p:nvPr>
            <p:ph type="ftr" sz="quarter" idx="11"/>
          </p:nvPr>
        </p:nvSpPr>
        <p:spPr>
          <a:xfrm>
            <a:off x="4116613" y="6356350"/>
            <a:ext cx="7032172" cy="365125"/>
          </a:xfrm>
        </p:spPr>
        <p:txBody>
          <a:bodyPr>
            <a:normAutofit/>
          </a:bodyPr>
          <a:lstStyle/>
          <a:p>
            <a:pPr>
              <a:spcAft>
                <a:spcPts val="600"/>
              </a:spcAft>
            </a:pPr>
            <a:r>
              <a:rPr lang="en-US">
                <a:solidFill>
                  <a:srgbClr val="898989"/>
                </a:solidFill>
              </a:rPr>
              <a:t>(c) Foresight Science &amp; Technology, 2019</a:t>
            </a:r>
          </a:p>
        </p:txBody>
      </p:sp>
      <p:sp>
        <p:nvSpPr>
          <p:cNvPr id="4" name="Slide Number Placeholder 3"/>
          <p:cNvSpPr>
            <a:spLocks noGrp="1"/>
          </p:cNvSpPr>
          <p:nvPr>
            <p:ph type="sldNum" sz="quarter" idx="12"/>
          </p:nvPr>
        </p:nvSpPr>
        <p:spPr>
          <a:xfrm>
            <a:off x="11310257" y="6356350"/>
            <a:ext cx="560009" cy="365125"/>
          </a:xfrm>
        </p:spPr>
        <p:txBody>
          <a:bodyPr>
            <a:normAutofit fontScale="92500" lnSpcReduction="10000"/>
          </a:bodyPr>
          <a:lstStyle/>
          <a:p>
            <a:pPr>
              <a:spcAft>
                <a:spcPts val="600"/>
              </a:spcAft>
            </a:pPr>
            <a:fld id="{29927BEA-0E01-4643-B2DE-F82012A02F29}" type="slidenum">
              <a:rPr lang="en-US">
                <a:solidFill>
                  <a:srgbClr val="898989"/>
                </a:solidFill>
              </a:rPr>
              <a:pPr>
                <a:spcAft>
                  <a:spcPts val="600"/>
                </a:spcAft>
              </a:pPr>
              <a:t>62</a:t>
            </a:fld>
            <a:endParaRPr lang="en-US">
              <a:solidFill>
                <a:srgbClr val="898989"/>
              </a:solidFill>
            </a:endParaRPr>
          </a:p>
        </p:txBody>
      </p:sp>
      <p:sp>
        <p:nvSpPr>
          <p:cNvPr id="6" name="Slide Number Placeholder 4">
            <a:extLst>
              <a:ext uri="{FF2B5EF4-FFF2-40B4-BE49-F238E27FC236}">
                <a16:creationId xmlns:a16="http://schemas.microsoft.com/office/drawing/2014/main" id="{F671A4C8-A0FC-40B9-B879-A18AF7119F8C}"/>
              </a:ext>
            </a:extLst>
          </p:cNvPr>
          <p:cNvSpPr txBox="1">
            <a:spLocks/>
          </p:cNvSpPr>
          <p:nvPr/>
        </p:nvSpPr>
        <p:spPr bwMode="gray">
          <a:xfrm>
            <a:off x="531812" y="794926"/>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291873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1BE-EB37-4DF8-9C1E-5DFAB27D2051}"/>
              </a:ext>
            </a:extLst>
          </p:cNvPr>
          <p:cNvSpPr>
            <a:spLocks noGrp="1"/>
          </p:cNvSpPr>
          <p:nvPr>
            <p:ph type="title"/>
          </p:nvPr>
        </p:nvSpPr>
        <p:spPr/>
        <p:txBody>
          <a:bodyPr/>
          <a:lstStyle/>
          <a:p>
            <a:r>
              <a:rPr lang="en-US" dirty="0"/>
              <a:t>The Balance Sheet value is the impact on the stock option price</a:t>
            </a:r>
          </a:p>
        </p:txBody>
      </p:sp>
      <p:sp>
        <p:nvSpPr>
          <p:cNvPr id="3" name="Footer Placeholder 2">
            <a:extLst>
              <a:ext uri="{FF2B5EF4-FFF2-40B4-BE49-F238E27FC236}">
                <a16:creationId xmlns:a16="http://schemas.microsoft.com/office/drawing/2014/main" id="{771A128A-93B4-4EEE-A6A6-763E97B09E43}"/>
              </a:ext>
            </a:extLst>
          </p:cNvPr>
          <p:cNvSpPr>
            <a:spLocks noGrp="1"/>
          </p:cNvSpPr>
          <p:nvPr>
            <p:ph type="ftr" sz="quarter" idx="11"/>
          </p:nvPr>
        </p:nvSpPr>
        <p:spPr/>
        <p:txBody>
          <a:bodyPr/>
          <a:lstStyle/>
          <a:p>
            <a:r>
              <a:rPr lang="en-US"/>
              <a:t>(c) Foresight Science &amp; Technology, 2019</a:t>
            </a:r>
            <a:endParaRPr lang="en-US" dirty="0"/>
          </a:p>
        </p:txBody>
      </p:sp>
      <p:sp>
        <p:nvSpPr>
          <p:cNvPr id="4" name="Slide Number Placeholder 3">
            <a:extLst>
              <a:ext uri="{FF2B5EF4-FFF2-40B4-BE49-F238E27FC236}">
                <a16:creationId xmlns:a16="http://schemas.microsoft.com/office/drawing/2014/main" id="{813D7B05-5480-4476-A007-23AED79A3AE9}"/>
              </a:ext>
            </a:extLst>
          </p:cNvPr>
          <p:cNvSpPr>
            <a:spLocks noGrp="1"/>
          </p:cNvSpPr>
          <p:nvPr>
            <p:ph type="sldNum" sz="quarter" idx="12"/>
          </p:nvPr>
        </p:nvSpPr>
        <p:spPr/>
        <p:txBody>
          <a:bodyPr/>
          <a:lstStyle/>
          <a:p>
            <a:fld id="{D57F1E4F-1CFF-5643-939E-217C01CDF565}" type="slidenum">
              <a:rPr lang="en-US" smtClean="0"/>
              <a:pPr/>
              <a:t>63</a:t>
            </a:fld>
            <a:endParaRPr lang="en-US" dirty="0"/>
          </a:p>
        </p:txBody>
      </p:sp>
      <p:pic>
        <p:nvPicPr>
          <p:cNvPr id="5" name="Picture 4">
            <a:extLst>
              <a:ext uri="{FF2B5EF4-FFF2-40B4-BE49-F238E27FC236}">
                <a16:creationId xmlns:a16="http://schemas.microsoft.com/office/drawing/2014/main" id="{76E9414D-5FC0-4B11-9B39-AF803FE3D8C1}"/>
              </a:ext>
            </a:extLst>
          </p:cNvPr>
          <p:cNvPicPr>
            <a:picLocks noChangeAspect="1"/>
          </p:cNvPicPr>
          <p:nvPr/>
        </p:nvPicPr>
        <p:blipFill>
          <a:blip r:embed="rId2"/>
          <a:stretch>
            <a:fillRect/>
          </a:stretch>
        </p:blipFill>
        <p:spPr>
          <a:xfrm>
            <a:off x="6675823" y="1803337"/>
            <a:ext cx="2923253" cy="4332471"/>
          </a:xfrm>
          <a:prstGeom prst="rect">
            <a:avLst/>
          </a:prstGeom>
        </p:spPr>
      </p:pic>
      <p:sp>
        <p:nvSpPr>
          <p:cNvPr id="6" name="TextBox 5">
            <a:extLst>
              <a:ext uri="{FF2B5EF4-FFF2-40B4-BE49-F238E27FC236}">
                <a16:creationId xmlns:a16="http://schemas.microsoft.com/office/drawing/2014/main" id="{FFD79054-81A7-45F9-8AEF-A8A5FEA118BD}"/>
              </a:ext>
            </a:extLst>
          </p:cNvPr>
          <p:cNvSpPr txBox="1"/>
          <p:nvPr/>
        </p:nvSpPr>
        <p:spPr>
          <a:xfrm>
            <a:off x="4358540" y="3232390"/>
            <a:ext cx="1811383" cy="1200329"/>
          </a:xfrm>
          <a:prstGeom prst="rect">
            <a:avLst/>
          </a:prstGeom>
          <a:noFill/>
        </p:spPr>
        <p:txBody>
          <a:bodyPr wrap="square" rtlCol="0">
            <a:spAutoFit/>
          </a:bodyPr>
          <a:lstStyle/>
          <a:p>
            <a:r>
              <a:rPr lang="en-US" dirty="0"/>
              <a:t>IP changes volatility from </a:t>
            </a:r>
          </a:p>
          <a:p>
            <a:r>
              <a:rPr lang="en-US" dirty="0"/>
              <a:t>the expected industry norm</a:t>
            </a:r>
          </a:p>
        </p:txBody>
      </p:sp>
    </p:spTree>
    <p:extLst>
      <p:ext uri="{BB962C8B-B14F-4D97-AF65-F5344CB8AC3E}">
        <p14:creationId xmlns:p14="http://schemas.microsoft.com/office/powerpoint/2010/main" val="2402107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699877-13E3-4FC1-B91B-2A8A8FA7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B122-E2DC-4CA5-8B6F-B49249C7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22E03-3087-4988-9DB5-572918FB9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4B2A5927-4A36-47DC-BF12-54A96B45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4373FC2D-60B7-45D1-88C2-E50D96F7331C}"/>
              </a:ext>
            </a:extLst>
          </p:cNvPr>
          <p:cNvSpPr>
            <a:spLocks noGrp="1"/>
          </p:cNvSpPr>
          <p:nvPr>
            <p:ph type="sldNum" sz="quarter" idx="12"/>
          </p:nvPr>
        </p:nvSpPr>
        <p:spPr>
          <a:xfrm>
            <a:off x="2352980" y="1069644"/>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64</a:t>
            </a:fld>
            <a:endParaRPr lang="en-US" sz="1900"/>
          </a:p>
        </p:txBody>
      </p:sp>
      <p:pic>
        <p:nvPicPr>
          <p:cNvPr id="5" name="Picture 4">
            <a:extLst>
              <a:ext uri="{FF2B5EF4-FFF2-40B4-BE49-F238E27FC236}">
                <a16:creationId xmlns:a16="http://schemas.microsoft.com/office/drawing/2014/main" id="{FA186FC0-CF10-413B-83ED-F92E23F28328}"/>
              </a:ext>
            </a:extLst>
          </p:cNvPr>
          <p:cNvPicPr>
            <a:picLocks noChangeAspect="1"/>
          </p:cNvPicPr>
          <p:nvPr/>
        </p:nvPicPr>
        <p:blipFill>
          <a:blip r:embed="rId2"/>
          <a:stretch>
            <a:fillRect/>
          </a:stretch>
        </p:blipFill>
        <p:spPr>
          <a:xfrm>
            <a:off x="3913094" y="1048436"/>
            <a:ext cx="7594802" cy="4613841"/>
          </a:xfrm>
          <a:prstGeom prst="rect">
            <a:avLst/>
          </a:prstGeom>
        </p:spPr>
      </p:pic>
      <p:sp>
        <p:nvSpPr>
          <p:cNvPr id="3" name="Footer Placeholder 2">
            <a:extLst>
              <a:ext uri="{FF2B5EF4-FFF2-40B4-BE49-F238E27FC236}">
                <a16:creationId xmlns:a16="http://schemas.microsoft.com/office/drawing/2014/main" id="{68AA58C3-F7E2-4D54-9245-55B1D47E05CD}"/>
              </a:ext>
            </a:extLst>
          </p:cNvPr>
          <p:cNvSpPr>
            <a:spLocks noGrp="1"/>
          </p:cNvSpPr>
          <p:nvPr>
            <p:ph type="ftr" sz="quarter" idx="11"/>
          </p:nvPr>
        </p:nvSpPr>
        <p:spPr>
          <a:xfrm>
            <a:off x="2795539" y="6108912"/>
            <a:ext cx="6926685" cy="365125"/>
          </a:xfrm>
        </p:spPr>
        <p:txBody>
          <a:bodyPr>
            <a:normAutofit/>
          </a:bodyPr>
          <a:lstStyle/>
          <a:p>
            <a:pPr>
              <a:spcAft>
                <a:spcPts val="600"/>
              </a:spcAft>
            </a:pPr>
            <a:r>
              <a:rPr lang="en-US">
                <a:solidFill>
                  <a:schemeClr val="tx1">
                    <a:lumMod val="65000"/>
                    <a:lumOff val="35000"/>
                  </a:schemeClr>
                </a:solidFill>
              </a:rPr>
              <a:t>(c) Foresight Science &amp; Technology, 2019</a:t>
            </a:r>
          </a:p>
        </p:txBody>
      </p:sp>
    </p:spTree>
    <p:extLst>
      <p:ext uri="{BB962C8B-B14F-4D97-AF65-F5344CB8AC3E}">
        <p14:creationId xmlns:p14="http://schemas.microsoft.com/office/powerpoint/2010/main" val="525662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8392FA7-4DE8-48F5-8CE9-068A34CF8123}"/>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en-US" dirty="0">
                <a:solidFill>
                  <a:schemeClr val="tx2">
                    <a:lumMod val="75000"/>
                  </a:schemeClr>
                </a:solidFill>
              </a:rPr>
              <a:t>Tip Nine</a:t>
            </a:r>
          </a:p>
        </p:txBody>
      </p:sp>
      <p:sp>
        <p:nvSpPr>
          <p:cNvPr id="65" name="Rectangle 64">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D187040E-15EF-4F46-8FC9-B6B23B540462}"/>
              </a:ext>
            </a:extLst>
          </p:cNvPr>
          <p:cNvSpPr>
            <a:spLocks noGrp="1"/>
          </p:cNvSpPr>
          <p:nvPr>
            <p:ph type="sldNum" sz="quarter" idx="12"/>
          </p:nvPr>
        </p:nvSpPr>
        <p:spPr>
          <a:xfrm>
            <a:off x="151790" y="3246438"/>
            <a:ext cx="596886" cy="365125"/>
          </a:xfrm>
        </p:spPr>
        <p:txBody>
          <a:bodyPr vert="horz" lIns="91440" tIns="45720" rIns="91440" bIns="45720" rtlCol="0">
            <a:normAutofit/>
          </a:bodyPr>
          <a:lstStyle/>
          <a:p>
            <a:pPr>
              <a:lnSpc>
                <a:spcPct val="90000"/>
              </a:lnSpc>
              <a:spcAft>
                <a:spcPts val="600"/>
              </a:spcAft>
            </a:pPr>
            <a:fld id="{D57F1E4F-1CFF-5643-939E-217C01CDF565}" type="slidenum">
              <a:rPr lang="en-US" sz="1900" kern="1200">
                <a:solidFill>
                  <a:schemeClr val="accent1"/>
                </a:solidFill>
                <a:latin typeface="+mn-lt"/>
                <a:ea typeface="+mn-ea"/>
                <a:cs typeface="+mn-cs"/>
              </a:rPr>
              <a:pPr>
                <a:lnSpc>
                  <a:spcPct val="90000"/>
                </a:lnSpc>
                <a:spcAft>
                  <a:spcPts val="600"/>
                </a:spcAft>
              </a:pPr>
              <a:t>65</a:t>
            </a:fld>
            <a:endParaRPr lang="en-US" sz="1900" kern="1200">
              <a:solidFill>
                <a:schemeClr val="accent1"/>
              </a:solidFill>
              <a:latin typeface="+mn-lt"/>
              <a:ea typeface="+mn-ea"/>
              <a:cs typeface="+mn-cs"/>
            </a:endParaRPr>
          </a:p>
        </p:txBody>
      </p:sp>
      <p:cxnSp>
        <p:nvCxnSpPr>
          <p:cNvPr id="67" name="Straight Connector 66">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70"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1"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2"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3"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74"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75"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76"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77"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78"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79"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0"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1"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Content Placeholder 4">
            <a:extLst>
              <a:ext uri="{FF2B5EF4-FFF2-40B4-BE49-F238E27FC236}">
                <a16:creationId xmlns:a16="http://schemas.microsoft.com/office/drawing/2014/main" id="{1F240192-64B7-4439-B3CF-098216C1A9FB}"/>
              </a:ext>
            </a:extLst>
          </p:cNvPr>
          <p:cNvSpPr>
            <a:spLocks noGrp="1"/>
          </p:cNvSpPr>
          <p:nvPr>
            <p:ph idx="1"/>
          </p:nvPr>
        </p:nvSpPr>
        <p:spPr>
          <a:xfrm>
            <a:off x="5049062" y="942108"/>
            <a:ext cx="6455549" cy="4969114"/>
          </a:xfrm>
        </p:spPr>
        <p:txBody>
          <a:bodyPr vert="horz" lIns="91440" tIns="45720" rIns="91440" bIns="45720" rtlCol="0" anchor="ctr">
            <a:normAutofit/>
          </a:bodyPr>
          <a:lstStyle/>
          <a:p>
            <a:pPr marL="0" indent="0">
              <a:buNone/>
            </a:pPr>
            <a:r>
              <a:rPr lang="en-US" sz="2400" dirty="0">
                <a:solidFill>
                  <a:schemeClr val="tx2">
                    <a:lumMod val="75000"/>
                  </a:schemeClr>
                </a:solidFill>
              </a:rPr>
              <a:t>The value of IP/technology is the sum of its income statement and balance sheet values</a:t>
            </a:r>
          </a:p>
        </p:txBody>
      </p:sp>
      <p:sp>
        <p:nvSpPr>
          <p:cNvPr id="2" name="Footer Placeholder 1">
            <a:extLst>
              <a:ext uri="{FF2B5EF4-FFF2-40B4-BE49-F238E27FC236}">
                <a16:creationId xmlns:a16="http://schemas.microsoft.com/office/drawing/2014/main" id="{092A5FE1-F29E-48C5-8890-F505DDC14DEA}"/>
              </a:ext>
            </a:extLst>
          </p:cNvPr>
          <p:cNvSpPr>
            <a:spLocks noGrp="1"/>
          </p:cNvSpPr>
          <p:nvPr>
            <p:ph type="ftr" sz="quarter" idx="11"/>
          </p:nvPr>
        </p:nvSpPr>
        <p:spPr>
          <a:xfrm>
            <a:off x="5049063" y="6135808"/>
            <a:ext cx="6526166" cy="365125"/>
          </a:xfrm>
        </p:spPr>
        <p:txBody>
          <a:bodyPr vert="horz" lIns="91440" tIns="45720" rIns="91440" bIns="45720" rtlCol="0">
            <a:normAutofit/>
          </a:bodyPr>
          <a:lstStyle/>
          <a:p>
            <a:pPr>
              <a:spcAft>
                <a:spcPts val="600"/>
              </a:spcAft>
            </a:pPr>
            <a:r>
              <a:rPr lang="en-US" kern="1200">
                <a:solidFill>
                  <a:schemeClr val="tx1">
                    <a:alpha val="70000"/>
                  </a:schemeClr>
                </a:solidFill>
                <a:latin typeface="+mn-lt"/>
                <a:ea typeface="+mn-ea"/>
                <a:cs typeface="+mn-cs"/>
              </a:rPr>
              <a:t>(c) Foresight Science &amp; Technology, 2019</a:t>
            </a:r>
          </a:p>
        </p:txBody>
      </p:sp>
    </p:spTree>
    <p:extLst>
      <p:ext uri="{BB962C8B-B14F-4D97-AF65-F5344CB8AC3E}">
        <p14:creationId xmlns:p14="http://schemas.microsoft.com/office/powerpoint/2010/main" val="613775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4"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5"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6"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7"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8"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9"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20"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1"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2"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3"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4"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5"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a:extLst>
              <a:ext uri="{FF2B5EF4-FFF2-40B4-BE49-F238E27FC236}">
                <a16:creationId xmlns:a16="http://schemas.microsoft.com/office/drawing/2014/main" id="{582C9884-1381-44F3-938E-F281259525A6}"/>
              </a:ext>
            </a:extLst>
          </p:cNvPr>
          <p:cNvSpPr>
            <a:spLocks noGrp="1"/>
          </p:cNvSpPr>
          <p:nvPr>
            <p:ph type="title"/>
          </p:nvPr>
        </p:nvSpPr>
        <p:spPr>
          <a:xfrm>
            <a:off x="1217056" y="1093380"/>
            <a:ext cx="3068182" cy="4671240"/>
          </a:xfrm>
        </p:spPr>
        <p:txBody>
          <a:bodyPr vert="horz" lIns="91440" tIns="45720" rIns="91440" bIns="45720" rtlCol="0" anchor="ctr">
            <a:normAutofit/>
          </a:bodyPr>
          <a:lstStyle/>
          <a:p>
            <a:pPr algn="r"/>
            <a:r>
              <a:rPr lang="en-US" dirty="0"/>
              <a:t>Tip Ten</a:t>
            </a:r>
          </a:p>
        </p:txBody>
      </p:sp>
      <p:sp>
        <p:nvSpPr>
          <p:cNvPr id="27"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 name="Slide Number Placeholder 4">
            <a:extLst>
              <a:ext uri="{FF2B5EF4-FFF2-40B4-BE49-F238E27FC236}">
                <a16:creationId xmlns:a16="http://schemas.microsoft.com/office/drawing/2014/main" id="{B39B5745-C500-41EB-98AF-20FF811682FF}"/>
              </a:ext>
            </a:extLst>
          </p:cNvPr>
          <p:cNvSpPr>
            <a:spLocks noGrp="1"/>
          </p:cNvSpPr>
          <p:nvPr>
            <p:ph type="sldNum" sz="quarter" idx="12"/>
          </p:nvPr>
        </p:nvSpPr>
        <p:spPr>
          <a:xfrm>
            <a:off x="188548" y="3246438"/>
            <a:ext cx="596886" cy="365125"/>
          </a:xfrm>
        </p:spPr>
        <p:txBody>
          <a:bodyPr vert="horz" lIns="91440" tIns="45720" rIns="91440" bIns="45720" rtlCol="0" anchor="ctr">
            <a:normAutofit/>
          </a:bodyPr>
          <a:lstStyle/>
          <a:p>
            <a:pPr>
              <a:lnSpc>
                <a:spcPct val="90000"/>
              </a:lnSpc>
              <a:spcAft>
                <a:spcPts val="600"/>
              </a:spcAft>
            </a:pPr>
            <a:fld id="{D57F1E4F-1CFF-5643-939E-217C01CDF565}" type="slidenum">
              <a:rPr lang="en-US" sz="1900" kern="1200">
                <a:solidFill>
                  <a:srgbClr val="FFFFFF"/>
                </a:solidFill>
                <a:latin typeface="+mn-lt"/>
                <a:ea typeface="+mn-ea"/>
                <a:cs typeface="+mn-cs"/>
              </a:rPr>
              <a:pPr>
                <a:lnSpc>
                  <a:spcPct val="90000"/>
                </a:lnSpc>
                <a:spcAft>
                  <a:spcPts val="600"/>
                </a:spcAft>
              </a:pPr>
              <a:t>66</a:t>
            </a:fld>
            <a:endParaRPr lang="en-US" sz="1900" kern="1200">
              <a:solidFill>
                <a:srgbClr val="FFFFFF"/>
              </a:solidFill>
              <a:latin typeface="+mn-lt"/>
              <a:ea typeface="+mn-ea"/>
              <a:cs typeface="+mn-cs"/>
            </a:endParaRPr>
          </a:p>
        </p:txBody>
      </p:sp>
      <p:sp>
        <p:nvSpPr>
          <p:cNvPr id="29" name="Rectangle 28">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01FB018-7474-4023-BCF5-75EC740B1AD3}"/>
              </a:ext>
            </a:extLst>
          </p:cNvPr>
          <p:cNvSpPr txBox="1">
            <a:spLocks/>
          </p:cNvSpPr>
          <p:nvPr/>
        </p:nvSpPr>
        <p:spPr>
          <a:xfrm>
            <a:off x="5270903" y="1093380"/>
            <a:ext cx="6219103" cy="4803791"/>
          </a:xfrm>
          <a:prstGeom prst="rect">
            <a:avLst/>
          </a:prstGeom>
        </p:spPr>
        <p:txBody>
          <a:bodyPr vert="horz" lIns="91440" tIns="45720" rIns="91440" bIns="45720" rtlCol="0" anchor="ctr">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defRPr/>
            </a:pPr>
            <a:r>
              <a:rPr lang="en-US" sz="2400" i="1" dirty="0"/>
              <a:t>Nothing happens without a sale.</a:t>
            </a:r>
            <a:br>
              <a:rPr lang="en-US" sz="2400" i="1" dirty="0"/>
            </a:br>
            <a:r>
              <a:rPr lang="en-US" sz="2400" i="1" dirty="0"/>
              <a:t>David Speser</a:t>
            </a:r>
          </a:p>
          <a:p>
            <a:pPr marL="0" indent="0">
              <a:buNone/>
              <a:defRPr/>
            </a:pPr>
            <a:r>
              <a:rPr lang="en-US" dirty="0"/>
              <a:t>The value of IP/Technology is tied to the sale of product or stock.</a:t>
            </a:r>
          </a:p>
          <a:p>
            <a:pPr marL="0" indent="0">
              <a:buNone/>
              <a:defRPr/>
            </a:pPr>
            <a:endParaRPr lang="en-US" dirty="0"/>
          </a:p>
          <a:p>
            <a:pPr marL="0" indent="0">
              <a:buNone/>
              <a:defRPr/>
            </a:pPr>
            <a:endParaRPr lang="en-US" dirty="0"/>
          </a:p>
          <a:p>
            <a:pPr marL="0" indent="0">
              <a:defRPr/>
            </a:pPr>
            <a:r>
              <a:rPr lang="en-US" sz="2400" dirty="0"/>
              <a:t>If opportunity doesn’t knock, build a door.</a:t>
            </a:r>
            <a:br>
              <a:rPr lang="en-US" sz="2400" dirty="0"/>
            </a:br>
            <a:r>
              <a:rPr lang="en-US" sz="2400" dirty="0"/>
              <a:t>Milton </a:t>
            </a:r>
            <a:r>
              <a:rPr lang="en-US" sz="2400" dirty="0" err="1"/>
              <a:t>Berle</a:t>
            </a:r>
            <a:endParaRPr lang="en-US" sz="2400" dirty="0"/>
          </a:p>
          <a:p>
            <a:pPr marL="0" indent="0">
              <a:buNone/>
              <a:defRPr/>
            </a:pPr>
            <a:r>
              <a:rPr lang="en-US" dirty="0"/>
              <a:t>The value will vary by company so part of the job is to choose the best company to use in your calculations.</a:t>
            </a:r>
          </a:p>
          <a:p>
            <a:pPr marL="0" indent="0">
              <a:buNone/>
              <a:defRPr/>
            </a:pPr>
            <a:br>
              <a:rPr lang="en-US" dirty="0"/>
            </a:br>
            <a:endParaRPr lang="en-US" dirty="0"/>
          </a:p>
          <a:p>
            <a:pPr marL="0" indent="0">
              <a:defRPr/>
            </a:pPr>
            <a:r>
              <a:rPr lang="en-US" sz="2400" dirty="0"/>
              <a:t>A well-defined imagination is the source of great deeds. </a:t>
            </a:r>
            <a:br>
              <a:rPr lang="en-US" sz="2400" dirty="0"/>
            </a:br>
            <a:r>
              <a:rPr lang="en-US" sz="2400" dirty="0"/>
              <a:t>Chinese Fortune Cookie</a:t>
            </a:r>
          </a:p>
          <a:p>
            <a:pPr marL="0" indent="0">
              <a:buNone/>
              <a:defRPr/>
            </a:pPr>
            <a:r>
              <a:rPr lang="en-US" dirty="0"/>
              <a:t>The techniques used reflect your objectives </a:t>
            </a:r>
            <a:r>
              <a:rPr lang="en-US"/>
              <a:t>and budget.</a:t>
            </a:r>
            <a:br>
              <a:rPr lang="en-US" dirty="0"/>
            </a:br>
            <a:endParaRPr lang="en-US" dirty="0"/>
          </a:p>
          <a:p>
            <a:endParaRPr lang="en-US" dirty="0"/>
          </a:p>
        </p:txBody>
      </p:sp>
      <p:sp>
        <p:nvSpPr>
          <p:cNvPr id="4" name="Footer Placeholder 3">
            <a:extLst>
              <a:ext uri="{FF2B5EF4-FFF2-40B4-BE49-F238E27FC236}">
                <a16:creationId xmlns:a16="http://schemas.microsoft.com/office/drawing/2014/main" id="{E11B8644-D895-4E8D-9CAD-A300FC277162}"/>
              </a:ext>
            </a:extLst>
          </p:cNvPr>
          <p:cNvSpPr>
            <a:spLocks noGrp="1"/>
          </p:cNvSpPr>
          <p:nvPr>
            <p:ph type="ftr" sz="quarter" idx="11"/>
          </p:nvPr>
        </p:nvSpPr>
        <p:spPr>
          <a:xfrm>
            <a:off x="5618970" y="6130437"/>
            <a:ext cx="5768696" cy="365125"/>
          </a:xfrm>
          <a:prstGeom prst="rect">
            <a:avLst/>
          </a:prstGeo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(c) Foresight Science &amp; Technology, 2019</a:t>
            </a:r>
          </a:p>
        </p:txBody>
      </p:sp>
    </p:spTree>
    <p:extLst>
      <p:ext uri="{BB962C8B-B14F-4D97-AF65-F5344CB8AC3E}">
        <p14:creationId xmlns:p14="http://schemas.microsoft.com/office/powerpoint/2010/main" val="3752482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4F5A-E682-4F82-8F77-C099199959DA}"/>
              </a:ext>
            </a:extLst>
          </p:cNvPr>
          <p:cNvSpPr>
            <a:spLocks noGrp="1"/>
          </p:cNvSpPr>
          <p:nvPr>
            <p:ph type="title"/>
          </p:nvPr>
        </p:nvSpPr>
        <p:spPr/>
        <p:txBody>
          <a:bodyPr/>
          <a:lstStyle/>
          <a:p>
            <a:r>
              <a:rPr lang="en-US" dirty="0"/>
              <a:t>Impact of New Technology Based Product on Stock Price</a:t>
            </a:r>
          </a:p>
        </p:txBody>
      </p:sp>
      <p:pic>
        <p:nvPicPr>
          <p:cNvPr id="7" name="Content Placeholder 6">
            <a:extLst>
              <a:ext uri="{FF2B5EF4-FFF2-40B4-BE49-F238E27FC236}">
                <a16:creationId xmlns:a16="http://schemas.microsoft.com/office/drawing/2014/main" id="{AEE2855E-6F1F-4B9D-A0AD-D75000B30D9A}"/>
              </a:ext>
            </a:extLst>
          </p:cNvPr>
          <p:cNvPicPr>
            <a:picLocks noGrp="1" noChangeAspect="1"/>
          </p:cNvPicPr>
          <p:nvPr>
            <p:ph idx="1"/>
          </p:nvPr>
        </p:nvPicPr>
        <p:blipFill>
          <a:blip r:embed="rId2"/>
          <a:stretch>
            <a:fillRect/>
          </a:stretch>
        </p:blipFill>
        <p:spPr>
          <a:xfrm>
            <a:off x="4395509" y="2133600"/>
            <a:ext cx="5302807" cy="3778250"/>
          </a:xfrm>
        </p:spPr>
      </p:pic>
      <p:sp>
        <p:nvSpPr>
          <p:cNvPr id="4" name="Footer Placeholder 3">
            <a:extLst>
              <a:ext uri="{FF2B5EF4-FFF2-40B4-BE49-F238E27FC236}">
                <a16:creationId xmlns:a16="http://schemas.microsoft.com/office/drawing/2014/main" id="{879A8D04-5089-419A-B04E-38660A5A525F}"/>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84E750CB-1CBD-4367-90D8-389025C2D5AD}"/>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16203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79CF-FB20-47DE-BD21-B5A313A4A0F3}"/>
              </a:ext>
            </a:extLst>
          </p:cNvPr>
          <p:cNvSpPr>
            <a:spLocks noGrp="1"/>
          </p:cNvSpPr>
          <p:nvPr>
            <p:ph type="title"/>
          </p:nvPr>
        </p:nvSpPr>
        <p:spPr/>
        <p:txBody>
          <a:bodyPr/>
          <a:lstStyle/>
          <a:p>
            <a:r>
              <a:rPr lang="en-US" dirty="0"/>
              <a:t>Pharma Example</a:t>
            </a:r>
          </a:p>
        </p:txBody>
      </p:sp>
      <p:pic>
        <p:nvPicPr>
          <p:cNvPr id="6" name="Content Placeholder 5">
            <a:extLst>
              <a:ext uri="{FF2B5EF4-FFF2-40B4-BE49-F238E27FC236}">
                <a16:creationId xmlns:a16="http://schemas.microsoft.com/office/drawing/2014/main" id="{B2FE70F1-831D-43C5-BC97-FF98F9911637}"/>
              </a:ext>
            </a:extLst>
          </p:cNvPr>
          <p:cNvPicPr>
            <a:picLocks noGrp="1" noChangeAspect="1"/>
          </p:cNvPicPr>
          <p:nvPr>
            <p:ph idx="1"/>
          </p:nvPr>
        </p:nvPicPr>
        <p:blipFill>
          <a:blip r:embed="rId2"/>
          <a:stretch>
            <a:fillRect/>
          </a:stretch>
        </p:blipFill>
        <p:spPr>
          <a:xfrm>
            <a:off x="4738300" y="2133600"/>
            <a:ext cx="4617226" cy="3778250"/>
          </a:xfrm>
          <a:prstGeom prst="rect">
            <a:avLst/>
          </a:prstGeom>
        </p:spPr>
      </p:pic>
      <p:sp>
        <p:nvSpPr>
          <p:cNvPr id="4" name="Footer Placeholder 3">
            <a:extLst>
              <a:ext uri="{FF2B5EF4-FFF2-40B4-BE49-F238E27FC236}">
                <a16:creationId xmlns:a16="http://schemas.microsoft.com/office/drawing/2014/main" id="{DA25CEA8-A098-4785-BCB3-E141EEFE0281}"/>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52BD6936-2C4D-4BB7-AD7E-1060718B72C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Rectangle 6">
            <a:extLst>
              <a:ext uri="{FF2B5EF4-FFF2-40B4-BE49-F238E27FC236}">
                <a16:creationId xmlns:a16="http://schemas.microsoft.com/office/drawing/2014/main" id="{CA1C35CF-BDC8-4BCA-A9B5-5A4EE4AD81D2}"/>
              </a:ext>
            </a:extLst>
          </p:cNvPr>
          <p:cNvSpPr/>
          <p:nvPr/>
        </p:nvSpPr>
        <p:spPr>
          <a:xfrm>
            <a:off x="9406871" y="3105834"/>
            <a:ext cx="2097741" cy="646331"/>
          </a:xfrm>
          <a:prstGeom prst="rect">
            <a:avLst/>
          </a:prstGeom>
        </p:spPr>
        <p:txBody>
          <a:bodyPr wrap="square">
            <a:spAutoFit/>
          </a:bodyPr>
          <a:lstStyle/>
          <a:p>
            <a:r>
              <a:rPr lang="en-US" sz="1200" dirty="0"/>
              <a:t>http://www.vikalpa.com/pdf/articles/2003/2003_apr_jun_061_073.pdf</a:t>
            </a:r>
          </a:p>
        </p:txBody>
      </p:sp>
    </p:spTree>
    <p:extLst>
      <p:ext uri="{BB962C8B-B14F-4D97-AF65-F5344CB8AC3E}">
        <p14:creationId xmlns:p14="http://schemas.microsoft.com/office/powerpoint/2010/main" val="162481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8162C8-B5C8-4BA7-8877-85AEA644817E}"/>
              </a:ext>
            </a:extLst>
          </p:cNvPr>
          <p:cNvSpPr>
            <a:spLocks noGrp="1"/>
          </p:cNvSpPr>
          <p:nvPr>
            <p:ph type="title"/>
          </p:nvPr>
        </p:nvSpPr>
        <p:spPr/>
        <p:txBody>
          <a:bodyPr/>
          <a:lstStyle/>
          <a:p>
            <a:r>
              <a:rPr lang="en-US" dirty="0"/>
              <a:t>Tip One</a:t>
            </a:r>
          </a:p>
        </p:txBody>
      </p:sp>
      <p:sp>
        <p:nvSpPr>
          <p:cNvPr id="9" name="Content Placeholder 8">
            <a:extLst>
              <a:ext uri="{FF2B5EF4-FFF2-40B4-BE49-F238E27FC236}">
                <a16:creationId xmlns:a16="http://schemas.microsoft.com/office/drawing/2014/main" id="{2E59F2B1-3D56-4C51-8601-9A91C1C5F7EB}"/>
              </a:ext>
            </a:extLst>
          </p:cNvPr>
          <p:cNvSpPr>
            <a:spLocks noGrp="1"/>
          </p:cNvSpPr>
          <p:nvPr>
            <p:ph idx="1"/>
          </p:nvPr>
        </p:nvSpPr>
        <p:spPr/>
        <p:txBody>
          <a:bodyPr>
            <a:normAutofit/>
          </a:bodyPr>
          <a:lstStyle/>
          <a:p>
            <a:pPr marL="0" indent="0">
              <a:buNone/>
            </a:pPr>
            <a:r>
              <a:rPr lang="en-US" sz="2400" dirty="0"/>
              <a:t>Value is what shows up, or will show up, on the balance sheet or income statemen. </a:t>
            </a:r>
          </a:p>
        </p:txBody>
      </p:sp>
      <p:sp>
        <p:nvSpPr>
          <p:cNvPr id="4" name="Footer Placeholder 3">
            <a:extLst>
              <a:ext uri="{FF2B5EF4-FFF2-40B4-BE49-F238E27FC236}">
                <a16:creationId xmlns:a16="http://schemas.microsoft.com/office/drawing/2014/main" id="{E7922598-B3FC-491F-A120-4B560DD8A0C6}"/>
              </a:ext>
            </a:extLst>
          </p:cNvPr>
          <p:cNvSpPr>
            <a:spLocks noGrp="1"/>
          </p:cNvSpPr>
          <p:nvPr>
            <p:ph type="ftr" sz="quarter" idx="11"/>
          </p:nvPr>
        </p:nvSpPr>
        <p:spPr/>
        <p:txBody>
          <a:bodyPr/>
          <a:lstStyle/>
          <a:p>
            <a:r>
              <a:rPr lang="en-US"/>
              <a:t>(c) Foresight Science &amp; Technology, 2019</a:t>
            </a:r>
            <a:endParaRPr lang="en-US" dirty="0"/>
          </a:p>
        </p:txBody>
      </p:sp>
      <p:sp>
        <p:nvSpPr>
          <p:cNvPr id="5" name="Slide Number Placeholder 4">
            <a:extLst>
              <a:ext uri="{FF2B5EF4-FFF2-40B4-BE49-F238E27FC236}">
                <a16:creationId xmlns:a16="http://schemas.microsoft.com/office/drawing/2014/main" id="{E9C5DF59-A644-4351-A3AC-8352472E8D65}"/>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32083403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2556</Words>
  <Application>Microsoft Office PowerPoint</Application>
  <PresentationFormat>Widescreen</PresentationFormat>
  <Paragraphs>587</Paragraphs>
  <Slides>66</Slides>
  <Notes>7</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Wisp</vt:lpstr>
      <vt:lpstr>Valuation: Tips and Tricks and Big Money </vt:lpstr>
      <vt:lpstr>What is Valuation?</vt:lpstr>
      <vt:lpstr>Sample Income Statement</vt:lpstr>
      <vt:lpstr>iPhone® cost and price comparison </vt:lpstr>
      <vt:lpstr>Sales Data</vt:lpstr>
      <vt:lpstr>Sample Balance Sheet</vt:lpstr>
      <vt:lpstr>Impact of New Technology Based Product on Stock Price</vt:lpstr>
      <vt:lpstr>Pharma Example</vt:lpstr>
      <vt:lpstr>Tip One</vt:lpstr>
      <vt:lpstr>The method of valuation we do reflects the reason for doing it</vt:lpstr>
      <vt:lpstr>The basis of value is utility</vt:lpstr>
      <vt:lpstr>Trade is a way of enhancing utility</vt:lpstr>
      <vt:lpstr>Fair Market Value</vt:lpstr>
      <vt:lpstr>FMV is not “blind”</vt:lpstr>
      <vt:lpstr>Tip Two:</vt:lpstr>
      <vt:lpstr>All valuation is based on satisficing</vt:lpstr>
      <vt:lpstr>Karl Popper’s criteria for good scientific theory</vt:lpstr>
      <vt:lpstr>P-Beauty Contests and the Price of Stocks</vt:lpstr>
      <vt:lpstr>When you only need a royalty rate</vt:lpstr>
      <vt:lpstr>We don’t need to estimate revenues, if all we need is an agreed upon royalty rate</vt:lpstr>
      <vt:lpstr>Rules of Thumb for Royalty Rates</vt:lpstr>
      <vt:lpstr>Comparables for Royalty Rates</vt:lpstr>
      <vt:lpstr>Targeted Comparables for Royalty Rates</vt:lpstr>
      <vt:lpstr>Upfront Fees</vt:lpstr>
      <vt:lpstr>Tip Three</vt:lpstr>
      <vt:lpstr>How to Run a P-Beauty Contest</vt:lpstr>
      <vt:lpstr>Foresight Royalty Rate Calculator</vt:lpstr>
      <vt:lpstr>Tip Four</vt:lpstr>
      <vt:lpstr>Value on the Income Statement</vt:lpstr>
      <vt:lpstr>NPV as a component of Gross Profit or EBIT</vt:lpstr>
      <vt:lpstr>Revenues</vt:lpstr>
      <vt:lpstr>Insertion into a Supply Chain</vt:lpstr>
      <vt:lpstr>Revenues are always Guesstimates </vt:lpstr>
      <vt:lpstr>The level of uncertainty is related to the TRL</vt:lpstr>
      <vt:lpstr>Generations and technology insertion into supply chains</vt:lpstr>
      <vt:lpstr>Determinates of Revenues </vt:lpstr>
      <vt:lpstr>Estimating Revenues</vt:lpstr>
      <vt:lpstr>Competitive Advantage</vt:lpstr>
      <vt:lpstr>Estimating Revenues Based on Dominate Design and Features and Functionality</vt:lpstr>
      <vt:lpstr>A Products Value is Constrained by the Dominant Design and its Stability</vt:lpstr>
      <vt:lpstr>Tip Five</vt:lpstr>
      <vt:lpstr>Costs</vt:lpstr>
      <vt:lpstr>Cash Flow Analysis</vt:lpstr>
      <vt:lpstr>Guesstimating Discount Rates</vt:lpstr>
      <vt:lpstr>Discounting is identifying risks that defer income or raise costs</vt:lpstr>
      <vt:lpstr>Type of Risk for Determining the Discount Rate</vt:lpstr>
      <vt:lpstr>Tip Seven</vt:lpstr>
      <vt:lpstr>Locus of Risk</vt:lpstr>
      <vt:lpstr>Stakeholder analysis helps quantify risk</vt:lpstr>
      <vt:lpstr>Tip Eight</vt:lpstr>
      <vt:lpstr>IP Risk: Freedom to Operate or Monopolize</vt:lpstr>
      <vt:lpstr>Patent Landscaping as a tool to calculate IP Risk and a component of Market Risk</vt:lpstr>
      <vt:lpstr>Non-Surgical obesity reduction devices</vt:lpstr>
      <vt:lpstr>Potential Technical Competitive Advantage</vt:lpstr>
      <vt:lpstr>As a tool to calculate market risk</vt:lpstr>
      <vt:lpstr>Firm Specific Risk follows</vt:lpstr>
      <vt:lpstr>Technical Risk reflects the TRL and research team</vt:lpstr>
      <vt:lpstr>Mitigating or Avoiding Risks Raises the Value </vt:lpstr>
      <vt:lpstr>Pharma NPV Calculation</vt:lpstr>
      <vt:lpstr>Getting to the Big Money </vt:lpstr>
      <vt:lpstr>IP/Technology on a balance sheet is an option value</vt:lpstr>
      <vt:lpstr>PVGO </vt:lpstr>
      <vt:lpstr>The Balance Sheet value is the impact on the stock option price</vt:lpstr>
      <vt:lpstr>PowerPoint Presentation</vt:lpstr>
      <vt:lpstr>Tip Nine</vt:lpstr>
      <vt:lpstr>Tip 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Tips and Tricks Little Money and Big Money"</dc:title>
  <dc:creator>Leah Speser</dc:creator>
  <cp:lastModifiedBy>Eliza Stefaniw</cp:lastModifiedBy>
  <cp:revision>25</cp:revision>
  <dcterms:created xsi:type="dcterms:W3CDTF">2019-08-12T13:20:43Z</dcterms:created>
  <dcterms:modified xsi:type="dcterms:W3CDTF">2019-08-23T01:09:47Z</dcterms:modified>
</cp:coreProperties>
</file>